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Lst>
  <p:sldSz cy="5143500" cx="9144000"/>
  <p:notesSz cx="6858000" cy="9144000"/>
  <p:embeddedFontLst>
    <p:embeddedFont>
      <p:font typeface="Robot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flipH="1">
            <a:off x="8246400" y="4245925"/>
            <a:ext cx="897599" cy="897599"/>
          </a:xfrm>
          <a:prstGeom prst="rtTriangle">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flipH="1">
            <a:off x="8246400" y="4245875"/>
            <a:ext cx="897599" cy="897599"/>
          </a:xfrm>
          <a:prstGeom prst="round1Rect">
            <a:avLst>
              <a:gd fmla="val 16667" name="adj"/>
            </a:avLst>
          </a:prstGeom>
          <a:solidFill>
            <a:schemeClr val="lt1">
              <a:alpha val="68080"/>
            </a:schemeClr>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390525" y="1819275"/>
            <a:ext cx="8222100" cy="933599"/>
          </a:xfrm>
          <a:prstGeom prst="rect">
            <a:avLst/>
          </a:prstGeom>
        </p:spPr>
        <p:txBody>
          <a:bodyPr anchorCtr="0" anchor="b"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13" name="Shape 13"/>
          <p:cNvSpPr txBox="1"/>
          <p:nvPr>
            <p:ph idx="1" type="subTitle"/>
          </p:nvPr>
        </p:nvSpPr>
        <p:spPr>
          <a:xfrm>
            <a:off x="390525" y="2789130"/>
            <a:ext cx="8222100" cy="432899"/>
          </a:xfrm>
          <a:prstGeom prst="rect">
            <a:avLst/>
          </a:prstGeom>
        </p:spPr>
        <p:txBody>
          <a:bodyPr anchorCtr="0" anchor="t" bIns="91425" lIns="91425" rIns="91425" tIns="91425"/>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p:txBody>
      </p:sp>
      <p:sp>
        <p:nvSpPr>
          <p:cNvPr id="14" name="Shape 14"/>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bg>
      <p:bgPr>
        <a:solidFill>
          <a:schemeClr val="accent4"/>
        </a:solidFill>
      </p:bgPr>
    </p:bg>
    <p:spTree>
      <p:nvGrpSpPr>
        <p:cNvPr id="57" name="Shape 57"/>
        <p:cNvGrpSpPr/>
        <p:nvPr/>
      </p:nvGrpSpPr>
      <p:grpSpPr>
        <a:xfrm>
          <a:off x="0" y="0"/>
          <a:ext cx="0" cy="0"/>
          <a:chOff x="0" y="0"/>
          <a:chExt cx="0" cy="0"/>
        </a:xfrm>
      </p:grpSpPr>
      <p:sp>
        <p:nvSpPr>
          <p:cNvPr id="58" name="Shape 58"/>
          <p:cNvSpPr txBox="1"/>
          <p:nvPr>
            <p:ph type="title"/>
          </p:nvPr>
        </p:nvSpPr>
        <p:spPr>
          <a:xfrm>
            <a:off x="475500" y="1258525"/>
            <a:ext cx="8222100" cy="1963500"/>
          </a:xfrm>
          <a:prstGeom prst="rect">
            <a:avLst/>
          </a:prstGeom>
        </p:spPr>
        <p:txBody>
          <a:bodyPr anchorCtr="0" anchor="b" bIns="91425" lIns="91425" rIns="91425" tIns="91425"/>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p:txBody>
      </p:sp>
      <p:sp>
        <p:nvSpPr>
          <p:cNvPr id="59" name="Shape 59"/>
          <p:cNvSpPr txBox="1"/>
          <p:nvPr>
            <p:ph idx="1" type="body"/>
          </p:nvPr>
        </p:nvSpPr>
        <p:spPr>
          <a:xfrm>
            <a:off x="475500" y="3304625"/>
            <a:ext cx="82221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60" name="Shape 60"/>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bg>
      <p:bgPr>
        <a:solidFill>
          <a:schemeClr val="accent4"/>
        </a:solidFill>
      </p:bgPr>
    </p:bg>
    <p:spTree>
      <p:nvGrpSpPr>
        <p:cNvPr id="61" name="Shape 61"/>
        <p:cNvGrpSpPr/>
        <p:nvPr/>
      </p:nvGrpSpPr>
      <p:grpSpPr>
        <a:xfrm>
          <a:off x="0" y="0"/>
          <a:ext cx="0" cy="0"/>
          <a:chOff x="0" y="0"/>
          <a:chExt cx="0" cy="0"/>
        </a:xfrm>
      </p:grpSpPr>
      <p:sp>
        <p:nvSpPr>
          <p:cNvPr id="62" name="Shape 62"/>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txBox="1"/>
          <p:nvPr>
            <p:ph type="title"/>
          </p:nvPr>
        </p:nvSpPr>
        <p:spPr>
          <a:xfrm>
            <a:off x="460950" y="2065350"/>
            <a:ext cx="8222100" cy="1012799"/>
          </a:xfrm>
          <a:prstGeom prst="rect">
            <a:avLst/>
          </a:prstGeom>
        </p:spPr>
        <p:txBody>
          <a:bodyPr anchorCtr="0" anchor="ctr" bIns="91425" lIns="91425" rIns="91425" tIns="91425"/>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p:txBody>
      </p:sp>
      <p:sp>
        <p:nvSpPr>
          <p:cNvPr id="17" name="Shape 17"/>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sp>
        <p:nvSpPr>
          <p:cNvPr id="19" name="Shape 19"/>
          <p:cNvSpPr/>
          <p:nvPr/>
        </p:nvSpPr>
        <p:spPr>
          <a:xfrm flipH="1" rot="10800000">
            <a:off x="0" y="1685999"/>
            <a:ext cx="9144000" cy="34575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20" name="Shape 2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21" name="Shape 21"/>
          <p:cNvSpPr txBox="1"/>
          <p:nvPr>
            <p:ph type="title"/>
          </p:nvPr>
        </p:nvSpPr>
        <p:spPr>
          <a:xfrm>
            <a:off x="471900" y="738725"/>
            <a:ext cx="8222100" cy="7676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471900" y="1919075"/>
            <a:ext cx="8222100" cy="2710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sp>
        <p:nvSpPr>
          <p:cNvPr id="25" name="Shape 25"/>
          <p:cNvSpPr/>
          <p:nvPr/>
        </p:nvSpPr>
        <p:spPr>
          <a:xfrm flipH="1" rot="10800000">
            <a:off x="0" y="1685999"/>
            <a:ext cx="9144000" cy="34575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26" name="Shape 2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27" name="Shape 27"/>
          <p:cNvSpPr txBox="1"/>
          <p:nvPr>
            <p:ph type="title"/>
          </p:nvPr>
        </p:nvSpPr>
        <p:spPr>
          <a:xfrm>
            <a:off x="471900" y="738725"/>
            <a:ext cx="8222100" cy="7676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 type="body"/>
          </p:nvPr>
        </p:nvSpPr>
        <p:spPr>
          <a:xfrm>
            <a:off x="471900" y="1919075"/>
            <a:ext cx="3999899" cy="2710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2" type="body"/>
          </p:nvPr>
        </p:nvSpPr>
        <p:spPr>
          <a:xfrm>
            <a:off x="4694250" y="1919075"/>
            <a:ext cx="3999899" cy="2710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p:nvPr/>
        </p:nvSpPr>
        <p:spPr>
          <a:xfrm flipH="1" rot="10800000">
            <a:off x="0" y="656399"/>
            <a:ext cx="9144000" cy="44871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33" name="Shape 3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34" name="Shape 34"/>
          <p:cNvSpPr txBox="1"/>
          <p:nvPr>
            <p:ph type="title"/>
          </p:nvPr>
        </p:nvSpPr>
        <p:spPr>
          <a:xfrm>
            <a:off x="98250" y="16350"/>
            <a:ext cx="8826599" cy="602700"/>
          </a:xfrm>
          <a:prstGeom prst="rect">
            <a:avLst/>
          </a:prstGeom>
        </p:spPr>
        <p:txBody>
          <a:bodyPr anchorCtr="0" anchor="ctr" bIns="91425" lIns="91425" rIns="91425" tIns="91425"/>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p:txBody>
      </p:sp>
      <p:sp>
        <p:nvSpPr>
          <p:cNvPr id="35" name="Shape 35"/>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6" name="Shape 36"/>
        <p:cNvGrpSpPr/>
        <p:nvPr/>
      </p:nvGrpSpPr>
      <p:grpSpPr>
        <a:xfrm>
          <a:off x="0" y="0"/>
          <a:ext cx="0" cy="0"/>
          <a:chOff x="0" y="0"/>
          <a:chExt cx="0" cy="0"/>
        </a:xfrm>
      </p:grpSpPr>
      <p:sp>
        <p:nvSpPr>
          <p:cNvPr id="37" name="Shape 37"/>
          <p:cNvSpPr txBox="1"/>
          <p:nvPr/>
        </p:nvSpPr>
        <p:spPr>
          <a:xfrm flipH="1" rot="10800000">
            <a:off x="3276600" y="25"/>
            <a:ext cx="5867400" cy="5143499"/>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38" name="Shape 38"/>
          <p:cNvSpPr/>
          <p:nvPr/>
        </p:nvSpPr>
        <p:spPr>
          <a:xfrm rot="-5400000">
            <a:off x="759150" y="2517450"/>
            <a:ext cx="5143499"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39" name="Shape 39"/>
          <p:cNvSpPr txBox="1"/>
          <p:nvPr>
            <p:ph type="title"/>
          </p:nvPr>
        </p:nvSpPr>
        <p:spPr>
          <a:xfrm>
            <a:off x="226077" y="357800"/>
            <a:ext cx="2807999" cy="9533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40" name="Shape 40"/>
          <p:cNvSpPr txBox="1"/>
          <p:nvPr>
            <p:ph idx="1" type="body"/>
          </p:nvPr>
        </p:nvSpPr>
        <p:spPr>
          <a:xfrm>
            <a:off x="226075" y="1465800"/>
            <a:ext cx="2807999" cy="3163499"/>
          </a:xfrm>
          <a:prstGeom prst="rect">
            <a:avLst/>
          </a:prstGeom>
        </p:spPr>
        <p:txBody>
          <a:bodyPr anchorCtr="0" anchor="t" bIns="91425" lIns="91425" rIns="91425" tIns="91425"/>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p:txBody>
      </p:sp>
      <p:sp>
        <p:nvSpPr>
          <p:cNvPr id="41" name="Shape 41"/>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42" name="Shape 42"/>
        <p:cNvGrpSpPr/>
        <p:nvPr/>
      </p:nvGrpSpPr>
      <p:grpSpPr>
        <a:xfrm>
          <a:off x="0" y="0"/>
          <a:ext cx="0" cy="0"/>
          <a:chOff x="0" y="0"/>
          <a:chExt cx="0" cy="0"/>
        </a:xfrm>
      </p:grpSpPr>
      <p:sp>
        <p:nvSpPr>
          <p:cNvPr id="43" name="Shape 43"/>
          <p:cNvSpPr txBox="1"/>
          <p:nvPr>
            <p:ph type="title"/>
          </p:nvPr>
        </p:nvSpPr>
        <p:spPr>
          <a:xfrm>
            <a:off x="490250" y="488250"/>
            <a:ext cx="6227100" cy="4090800"/>
          </a:xfrm>
          <a:prstGeom prst="rect">
            <a:avLst/>
          </a:prstGeom>
        </p:spPr>
        <p:txBody>
          <a:bodyPr anchorCtr="0" anchor="ctr" bIns="91425" lIns="91425" rIns="91425" tIns="91425"/>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p:txBody>
      </p:sp>
      <p:sp>
        <p:nvSpPr>
          <p:cNvPr id="44" name="Shape 44"/>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5" name="Shape 45"/>
        <p:cNvGrpSpPr/>
        <p:nvPr/>
      </p:nvGrpSpPr>
      <p:grpSpPr>
        <a:xfrm>
          <a:off x="0" y="0"/>
          <a:ext cx="0" cy="0"/>
          <a:chOff x="0" y="0"/>
          <a:chExt cx="0" cy="0"/>
        </a:xfrm>
      </p:grpSpPr>
      <p:sp>
        <p:nvSpPr>
          <p:cNvPr id="46" name="Shape 46"/>
          <p:cNvSpPr/>
          <p:nvPr/>
        </p:nvSpPr>
        <p:spPr>
          <a:xfrm flipH="1">
            <a:off x="0" y="0"/>
            <a:ext cx="4572000" cy="5143499"/>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47" name="Shape 47"/>
          <p:cNvSpPr/>
          <p:nvPr/>
        </p:nvSpPr>
        <p:spPr>
          <a:xfrm rot="5400000">
            <a:off x="1946424"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48" name="Shape 48"/>
          <p:cNvSpPr txBox="1"/>
          <p:nvPr>
            <p:ph type="title"/>
          </p:nvPr>
        </p:nvSpPr>
        <p:spPr>
          <a:xfrm>
            <a:off x="265500" y="1233175"/>
            <a:ext cx="4045199" cy="1482300"/>
          </a:xfrm>
          <a:prstGeom prst="rect">
            <a:avLst/>
          </a:prstGeom>
        </p:spPr>
        <p:txBody>
          <a:bodyPr anchorCtr="0" anchor="b" bIns="91425" lIns="91425" rIns="91425" tIns="91425"/>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p:txBody>
      </p:sp>
      <p:sp>
        <p:nvSpPr>
          <p:cNvPr id="49" name="Shape 49"/>
          <p:cNvSpPr txBox="1"/>
          <p:nvPr>
            <p:ph idx="1" type="subTitle"/>
          </p:nvPr>
        </p:nvSpPr>
        <p:spPr>
          <a:xfrm>
            <a:off x="265500" y="2779466"/>
            <a:ext cx="4045199"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50" name="Shape 50"/>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51" name="Shape 51"/>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2" name="Shape 52"/>
        <p:cNvGrpSpPr/>
        <p:nvPr/>
      </p:nvGrpSpPr>
      <p:grpSpPr>
        <a:xfrm>
          <a:off x="0" y="0"/>
          <a:ext cx="0" cy="0"/>
          <a:chOff x="0" y="0"/>
          <a:chExt cx="0" cy="0"/>
        </a:xfrm>
      </p:grpSpPr>
      <p:sp>
        <p:nvSpPr>
          <p:cNvPr id="53" name="Shape 53"/>
          <p:cNvSpPr txBox="1"/>
          <p:nvPr/>
        </p:nvSpPr>
        <p:spPr>
          <a:xfrm flipH="1" rot="10800000">
            <a:off x="0" y="0"/>
            <a:ext cx="9144000" cy="4695899"/>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54" name="Shape 54"/>
          <p:cNvSpPr/>
          <p:nvPr/>
        </p:nvSpPr>
        <p:spPr>
          <a:xfrm flipH="1" rot="10800000">
            <a:off x="0" y="4622724"/>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rIns="91425" tIns="91425">
            <a:noAutofit/>
          </a:bodyPr>
          <a:lstStyle/>
          <a:p>
            <a:pPr lvl="0">
              <a:spcBef>
                <a:spcPts val="0"/>
              </a:spcBef>
              <a:buNone/>
            </a:pPr>
            <a:r>
              <a:t/>
            </a:r>
            <a:endParaRPr/>
          </a:p>
        </p:txBody>
      </p:sp>
      <p:sp>
        <p:nvSpPr>
          <p:cNvPr id="55" name="Shape 55"/>
          <p:cNvSpPr txBox="1"/>
          <p:nvPr>
            <p:ph idx="1" type="body"/>
          </p:nvPr>
        </p:nvSpPr>
        <p:spPr>
          <a:xfrm>
            <a:off x="57150" y="4696825"/>
            <a:ext cx="8381999" cy="446700"/>
          </a:xfrm>
          <a:prstGeom prst="rect">
            <a:avLst/>
          </a:prstGeom>
        </p:spPr>
        <p:txBody>
          <a:bodyPr anchorCtr="0" anchor="ctr" bIns="91425" lIns="91425" rIns="91425" tIns="91425"/>
          <a:lstStyle>
            <a:lvl1pPr lvl="0">
              <a:lnSpc>
                <a:spcPct val="100000"/>
              </a:lnSpc>
              <a:spcBef>
                <a:spcPts val="0"/>
              </a:spcBef>
              <a:spcAft>
                <a:spcPts val="0"/>
              </a:spcAft>
              <a:buClr>
                <a:schemeClr val="lt1"/>
              </a:buClr>
              <a:buSzPct val="100000"/>
              <a:buNone/>
              <a:defRPr sz="1200">
                <a:solidFill>
                  <a:schemeClr val="lt1"/>
                </a:solidFill>
              </a:defRPr>
            </a:lvl1pPr>
          </a:lstStyle>
          <a:p/>
        </p:txBody>
      </p:sp>
      <p:sp>
        <p:nvSpPr>
          <p:cNvPr id="56" name="Shape 56"/>
          <p:cNvSpPr txBox="1"/>
          <p:nvPr>
            <p:ph idx="12" type="sldNum"/>
          </p:nvPr>
        </p:nvSpPr>
        <p:spPr>
          <a:xfrm>
            <a:off x="8523541" y="4695623"/>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5" name="Shape 5"/>
        <p:cNvGrpSpPr/>
        <p:nvPr/>
      </p:nvGrpSpPr>
      <p:grpSpPr>
        <a:xfrm>
          <a:off x="0" y="0"/>
          <a:ext cx="0" cy="0"/>
          <a:chOff x="0" y="0"/>
          <a:chExt cx="0" cy="0"/>
        </a:xfrm>
      </p:grpSpPr>
      <p:sp>
        <p:nvSpPr>
          <p:cNvPr id="6" name="Shape 6"/>
          <p:cNvSpPr txBox="1"/>
          <p:nvPr>
            <p:ph type="title"/>
          </p:nvPr>
        </p:nvSpPr>
        <p:spPr>
          <a:xfrm>
            <a:off x="471900" y="738725"/>
            <a:ext cx="8222100" cy="767699"/>
          </a:xfrm>
          <a:prstGeom prst="rect">
            <a:avLst/>
          </a:prstGeom>
          <a:noFill/>
          <a:ln>
            <a:noFill/>
          </a:ln>
        </p:spPr>
        <p:txBody>
          <a:bodyPr anchorCtr="0" anchor="b" bIns="91425" lIns="91425" rIns="91425" tIns="91425"/>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p:txBody>
      </p:sp>
      <p:sp>
        <p:nvSpPr>
          <p:cNvPr id="7" name="Shape 7"/>
          <p:cNvSpPr txBox="1"/>
          <p:nvPr>
            <p:ph idx="1" type="body"/>
          </p:nvPr>
        </p:nvSpPr>
        <p:spPr>
          <a:xfrm>
            <a:off x="471900" y="1919075"/>
            <a:ext cx="8222100" cy="2710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p:txBody>
      </p:sp>
      <p:sp>
        <p:nvSpPr>
          <p:cNvPr id="8" name="Shape 8"/>
          <p:cNvSpPr txBox="1"/>
          <p:nvPr>
            <p:ph idx="12" type="sldNum"/>
          </p:nvPr>
        </p:nvSpPr>
        <p:spPr>
          <a:xfrm>
            <a:off x="8523541" y="4695623"/>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lt2"/>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460950" y="2370150"/>
            <a:ext cx="8222100" cy="1012800"/>
          </a:xfrm>
          <a:prstGeom prst="rect">
            <a:avLst/>
          </a:prstGeom>
        </p:spPr>
        <p:txBody>
          <a:bodyPr anchorCtr="0" anchor="ctr" bIns="91425" lIns="91425" rIns="91425" tIns="91425">
            <a:noAutofit/>
          </a:bodyPr>
          <a:lstStyle/>
          <a:p>
            <a:pPr lvl="0" rtl="0">
              <a:spcBef>
                <a:spcPts val="0"/>
              </a:spcBef>
              <a:buNone/>
            </a:pPr>
            <a:r>
              <a:rPr lang="en"/>
              <a:t>Kekaulike Center -</a:t>
            </a:r>
          </a:p>
          <a:p>
            <a:pPr lvl="0">
              <a:spcBef>
                <a:spcPts val="0"/>
              </a:spcBef>
              <a:buNone/>
            </a:pPr>
            <a:r>
              <a:rPr lang="en" sz="3600"/>
              <a:t>Admissions, Records, Registration (Credit/Non-Credit), Transcript Evaluations, Graduation, &amp; Financial Aid</a:t>
            </a:r>
          </a:p>
        </p:txBody>
      </p:sp>
      <p:pic>
        <p:nvPicPr>
          <p:cNvPr descr="white-left.png" id="68" name="Shape 68"/>
          <p:cNvPicPr preferRelativeResize="0"/>
          <p:nvPr/>
        </p:nvPicPr>
        <p:blipFill>
          <a:blip r:embed="rId3">
            <a:alphaModFix/>
          </a:blip>
          <a:stretch>
            <a:fillRect/>
          </a:stretch>
        </p:blipFill>
        <p:spPr>
          <a:xfrm>
            <a:off x="487025" y="377353"/>
            <a:ext cx="3259586" cy="1012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471900" y="738725"/>
            <a:ext cx="8222100" cy="767699"/>
          </a:xfrm>
          <a:prstGeom prst="rect">
            <a:avLst/>
          </a:prstGeom>
        </p:spPr>
        <p:txBody>
          <a:bodyPr anchorCtr="0" anchor="b" bIns="91425" lIns="91425" rIns="91425" tIns="91425">
            <a:noAutofit/>
          </a:bodyPr>
          <a:lstStyle/>
          <a:p>
            <a:pPr lvl="0">
              <a:spcBef>
                <a:spcPts val="0"/>
              </a:spcBef>
              <a:buNone/>
            </a:pPr>
            <a:r>
              <a:rPr lang="en"/>
              <a:t>Mission Statement		</a:t>
            </a:r>
          </a:p>
        </p:txBody>
      </p:sp>
      <p:sp>
        <p:nvSpPr>
          <p:cNvPr id="74" name="Shape 74"/>
          <p:cNvSpPr txBox="1"/>
          <p:nvPr>
            <p:ph idx="1" type="body"/>
          </p:nvPr>
        </p:nvSpPr>
        <p:spPr>
          <a:xfrm>
            <a:off x="471900" y="1919075"/>
            <a:ext cx="8222100" cy="2710200"/>
          </a:xfrm>
          <a:prstGeom prst="rect">
            <a:avLst/>
          </a:prstGeom>
        </p:spPr>
        <p:txBody>
          <a:bodyPr anchorCtr="0" anchor="t" bIns="91425" lIns="91425" rIns="91425" tIns="91425">
            <a:noAutofit/>
          </a:bodyPr>
          <a:lstStyle/>
          <a:p>
            <a:pPr lvl="0">
              <a:spcBef>
                <a:spcPts val="0"/>
              </a:spcBef>
              <a:spcAft>
                <a:spcPts val="0"/>
              </a:spcAft>
              <a:buNone/>
            </a:pPr>
            <a:r>
              <a:rPr lang="en" sz="1200">
                <a:solidFill>
                  <a:srgbClr val="000000"/>
                </a:solidFill>
                <a:highlight>
                  <a:srgbClr val="FFFFFF"/>
                </a:highlight>
                <a:latin typeface="Arial"/>
                <a:ea typeface="Arial"/>
                <a:cs typeface="Arial"/>
                <a:sym typeface="Arial"/>
              </a:rPr>
              <a:t>The Kekaulike Center is committed to providing access, support, and service through an informed enrollment process that includes: Admissions, Financial Aid, Registration, Records, Transfer of Credits, and Graduation to all students from diverse, local and global communities.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243300" y="738725"/>
            <a:ext cx="8222100" cy="767700"/>
          </a:xfrm>
          <a:prstGeom prst="rect">
            <a:avLst/>
          </a:prstGeom>
        </p:spPr>
        <p:txBody>
          <a:bodyPr anchorCtr="0" anchor="b" bIns="91425" lIns="91425" rIns="91425" tIns="91425">
            <a:noAutofit/>
          </a:bodyPr>
          <a:lstStyle/>
          <a:p>
            <a:pPr lvl="0">
              <a:spcBef>
                <a:spcPts val="0"/>
              </a:spcBef>
              <a:buNone/>
            </a:pPr>
            <a:r>
              <a:rPr lang="en"/>
              <a:t>Who We Are and What We Do		</a:t>
            </a:r>
          </a:p>
        </p:txBody>
      </p:sp>
      <p:sp>
        <p:nvSpPr>
          <p:cNvPr id="80" name="Shape 80"/>
          <p:cNvSpPr txBox="1"/>
          <p:nvPr>
            <p:ph idx="1" type="body"/>
          </p:nvPr>
        </p:nvSpPr>
        <p:spPr>
          <a:xfrm>
            <a:off x="159550" y="1735025"/>
            <a:ext cx="8859600" cy="3537900"/>
          </a:xfrm>
          <a:prstGeom prst="rect">
            <a:avLst/>
          </a:prstGeom>
        </p:spPr>
        <p:txBody>
          <a:bodyPr anchorCtr="0" anchor="t" bIns="91425" lIns="91425" rIns="91425" tIns="91425">
            <a:noAutofit/>
          </a:bodyPr>
          <a:lstStyle/>
          <a:p>
            <a:pPr lvl="0" rtl="0">
              <a:lnSpc>
                <a:spcPct val="115000"/>
              </a:lnSpc>
              <a:spcBef>
                <a:spcPts val="0"/>
              </a:spcBef>
              <a:spcAft>
                <a:spcPts val="600"/>
              </a:spcAft>
              <a:buNone/>
            </a:pPr>
            <a:r>
              <a:rPr lang="en" sz="1000">
                <a:solidFill>
                  <a:srgbClr val="000000"/>
                </a:solidFill>
                <a:latin typeface="Arial"/>
                <a:ea typeface="Arial"/>
                <a:cs typeface="Arial"/>
                <a:sym typeface="Arial"/>
              </a:rPr>
              <a:t>The Kekaulike Center (KISC) provides enrollment services to all of Kapi'olani Community College's students(current and prospective and non-credit), staff and faculty. The function of this organizational unit is to establish policies and procedures for</a:t>
            </a:r>
            <a:r>
              <a:rPr lang="en" sz="1000">
                <a:solidFill>
                  <a:srgbClr val="222222"/>
                </a:solidFill>
                <a:highlight>
                  <a:srgbClr val="F9F9F9"/>
                </a:highlight>
                <a:latin typeface="Arial"/>
                <a:ea typeface="Arial"/>
                <a:cs typeface="Arial"/>
                <a:sym typeface="Arial"/>
              </a:rPr>
              <a:t> all processes related to admissions, records, registration, graduation and financial aid with particular attention to the maintaining of and confidentiality of student records thereby ensuring the integrity of academic and institutional policies and procedures. </a:t>
            </a:r>
            <a:r>
              <a:rPr lang="en" sz="1000">
                <a:solidFill>
                  <a:srgbClr val="000000"/>
                </a:solidFill>
                <a:latin typeface="Arial"/>
                <a:ea typeface="Arial"/>
                <a:cs typeface="Arial"/>
                <a:sym typeface="Arial"/>
              </a:rPr>
              <a:t>Our unit is responsible for the processing of admission applications; determining the resident tuition status of all applicants and registered students; creating and maintaining of student records, including VA records; evaluating previous coursework for transfer credits; degree conferrals and maintenance of STAR as well as the maintenance of student records (which include medical records, address changes, name changes, enrollment verifications, etc.). The Kekaulike Center is dedicated to delivering these high quality services with integrity and Aloha to support the needs of our students to ensure a smooth transition in achieving their educational goals. </a:t>
            </a:r>
            <a:r>
              <a:rPr lang="en" sz="1000">
                <a:solidFill>
                  <a:srgbClr val="222222"/>
                </a:solidFill>
                <a:highlight>
                  <a:srgbClr val="F9F9F9"/>
                </a:highlight>
                <a:latin typeface="Arial"/>
                <a:ea typeface="Arial"/>
                <a:cs typeface="Arial"/>
                <a:sym typeface="Arial"/>
              </a:rPr>
              <a:t>Our office performs an essential role in supporting, facilitating and promoting the educational mission of Kapi‘olani Community College by connecting students to a continuum of services from pre-admissions through post-graduation and is committed to: </a:t>
            </a:r>
          </a:p>
          <a:p>
            <a:pPr indent="-292100" lvl="0" marL="647700" rtl="0">
              <a:lnSpc>
                <a:spcPct val="115000"/>
              </a:lnSpc>
              <a:spcBef>
                <a:spcPts val="0"/>
              </a:spcBef>
              <a:spcAft>
                <a:spcPts val="1300"/>
              </a:spcAft>
              <a:buClr>
                <a:srgbClr val="222222"/>
              </a:buClr>
              <a:buSzPct val="100000"/>
              <a:buFont typeface="Arial"/>
            </a:pPr>
            <a:r>
              <a:rPr lang="en" sz="1000">
                <a:solidFill>
                  <a:srgbClr val="222222"/>
                </a:solidFill>
                <a:highlight>
                  <a:srgbClr val="F9F9F9"/>
                </a:highlight>
                <a:latin typeface="Arial"/>
                <a:ea typeface="Arial"/>
                <a:cs typeface="Arial"/>
                <a:sym typeface="Arial"/>
              </a:rPr>
              <a:t>Supporting student success and the goals and mission of our college community.</a:t>
            </a:r>
          </a:p>
          <a:p>
            <a:pPr indent="-292100" lvl="0" marL="647700" rtl="0">
              <a:lnSpc>
                <a:spcPct val="115000"/>
              </a:lnSpc>
              <a:spcBef>
                <a:spcPts val="0"/>
              </a:spcBef>
              <a:spcAft>
                <a:spcPts val="1300"/>
              </a:spcAft>
              <a:buClr>
                <a:srgbClr val="222222"/>
              </a:buClr>
              <a:buSzPct val="100000"/>
              <a:buFont typeface="Arial"/>
            </a:pPr>
            <a:r>
              <a:rPr lang="en" sz="1000">
                <a:solidFill>
                  <a:srgbClr val="222222"/>
                </a:solidFill>
                <a:highlight>
                  <a:srgbClr val="F9F9F9"/>
                </a:highlight>
                <a:latin typeface="Arial"/>
                <a:ea typeface="Arial"/>
                <a:cs typeface="Arial"/>
                <a:sym typeface="Arial"/>
              </a:rPr>
              <a:t>Values the diversity and individuality of all persons.</a:t>
            </a:r>
          </a:p>
          <a:p>
            <a:pPr indent="-292100" lvl="0" marL="647700" rtl="0">
              <a:lnSpc>
                <a:spcPct val="115000"/>
              </a:lnSpc>
              <a:spcBef>
                <a:spcPts val="0"/>
              </a:spcBef>
              <a:spcAft>
                <a:spcPts val="1300"/>
              </a:spcAft>
              <a:buClr>
                <a:srgbClr val="222222"/>
              </a:buClr>
              <a:buSzPct val="100000"/>
              <a:buFont typeface="Arial"/>
            </a:pPr>
            <a:r>
              <a:rPr lang="en" sz="1000">
                <a:solidFill>
                  <a:srgbClr val="222222"/>
                </a:solidFill>
                <a:highlight>
                  <a:srgbClr val="F9F9F9"/>
                </a:highlight>
                <a:latin typeface="Arial"/>
                <a:ea typeface="Arial"/>
                <a:cs typeface="Arial"/>
                <a:sym typeface="Arial"/>
              </a:rPr>
              <a:t>Recognizes that access to prompt, courteous, and knowledgeable service is essential.</a:t>
            </a:r>
          </a:p>
          <a:p>
            <a:pPr indent="-292100" lvl="0" marL="647700" rtl="0">
              <a:lnSpc>
                <a:spcPct val="115000"/>
              </a:lnSpc>
              <a:spcBef>
                <a:spcPts val="0"/>
              </a:spcBef>
              <a:spcAft>
                <a:spcPts val="0"/>
              </a:spcAft>
              <a:buClr>
                <a:srgbClr val="222222"/>
              </a:buClr>
              <a:buSzPct val="100000"/>
              <a:buFont typeface="Arial"/>
            </a:pPr>
            <a:r>
              <a:rPr lang="en" sz="1000">
                <a:solidFill>
                  <a:srgbClr val="222222"/>
                </a:solidFill>
                <a:highlight>
                  <a:srgbClr val="F9F9F9"/>
                </a:highlight>
                <a:latin typeface="Arial"/>
                <a:ea typeface="Arial"/>
                <a:cs typeface="Arial"/>
                <a:sym typeface="Arial"/>
              </a:rPr>
              <a:t>Incorporates continuous improvement of services, processes, and procedures through technology and increased skill levels.</a:t>
            </a:r>
          </a:p>
          <a:p>
            <a:pPr lvl="0" rtl="0">
              <a:lnSpc>
                <a:spcPct val="115000"/>
              </a:lnSpc>
              <a:spcBef>
                <a:spcPts val="1000"/>
              </a:spcBef>
              <a:spcAft>
                <a:spcPts val="1300"/>
              </a:spcAft>
              <a:buNone/>
            </a:pPr>
            <a:r>
              <a:rPr lang="en" sz="1000">
                <a:solidFill>
                  <a:srgbClr val="222222"/>
                </a:solidFill>
                <a:highlight>
                  <a:srgbClr val="F9F9F9"/>
                </a:highlight>
                <a:latin typeface="Arial"/>
                <a:ea typeface="Arial"/>
                <a:cs typeface="Arial"/>
                <a:sym typeface="Arial"/>
              </a:rPr>
              <a:t>The Kekaulike Center is staffed with highly qualified personnel who are technical experts in their specified areas who constantly monitor office practices and procedures and recommend changes to ensure effective, efficient and prompt service. </a:t>
            </a:r>
            <a:r>
              <a:rPr lang="en" sz="1000">
                <a:solidFill>
                  <a:srgbClr val="000000"/>
                </a:solidFill>
                <a:latin typeface="Arial"/>
                <a:ea typeface="Arial"/>
                <a:cs typeface="Arial"/>
                <a:sym typeface="Arial"/>
              </a:rPr>
              <a:t>As the initial touch point for prospective, current students, and former/alumni students at KCC, we serve as the driving force in the gathering, disseminating and interpreting of valuable information that serves as the foundation for planning and tracking of student success at KCC. </a:t>
            </a:r>
          </a:p>
          <a:p>
            <a:pPr lvl="0">
              <a:lnSpc>
                <a:spcPct val="100000"/>
              </a:lnSpc>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title"/>
          </p:nvPr>
        </p:nvSpPr>
        <p:spPr>
          <a:xfrm>
            <a:off x="471900" y="738725"/>
            <a:ext cx="8222100" cy="767699"/>
          </a:xfrm>
          <a:prstGeom prst="rect">
            <a:avLst/>
          </a:prstGeom>
        </p:spPr>
        <p:txBody>
          <a:bodyPr anchorCtr="0" anchor="b" bIns="91425" lIns="91425" rIns="91425" tIns="91425">
            <a:noAutofit/>
          </a:bodyPr>
          <a:lstStyle/>
          <a:p>
            <a:pPr lvl="0">
              <a:spcBef>
                <a:spcPts val="0"/>
              </a:spcBef>
              <a:buNone/>
            </a:pPr>
            <a:r>
              <a:rPr lang="en"/>
              <a:t>Divisions in Kekaulike Center</a:t>
            </a:r>
          </a:p>
        </p:txBody>
      </p:sp>
      <p:sp>
        <p:nvSpPr>
          <p:cNvPr id="86" name="Shape 86"/>
          <p:cNvSpPr txBox="1"/>
          <p:nvPr>
            <p:ph idx="1" type="body"/>
          </p:nvPr>
        </p:nvSpPr>
        <p:spPr>
          <a:xfrm>
            <a:off x="471900" y="1919075"/>
            <a:ext cx="3999899" cy="2710200"/>
          </a:xfrm>
          <a:prstGeom prst="rect">
            <a:avLst/>
          </a:prstGeom>
        </p:spPr>
        <p:txBody>
          <a:bodyPr anchorCtr="0" anchor="t" bIns="91425" lIns="91425" rIns="91425" tIns="91425">
            <a:noAutofit/>
          </a:bodyPr>
          <a:lstStyle/>
          <a:p>
            <a:pPr lvl="0" rtl="0">
              <a:spcBef>
                <a:spcPts val="0"/>
              </a:spcBef>
              <a:buNone/>
            </a:pPr>
            <a:r>
              <a:rPr b="1" lang="en" sz="1200">
                <a:latin typeface="Arial"/>
                <a:ea typeface="Arial"/>
                <a:cs typeface="Arial"/>
                <a:sym typeface="Arial"/>
              </a:rPr>
              <a:t>Admissions</a:t>
            </a:r>
          </a:p>
          <a:p>
            <a:pPr lvl="0" rtl="0">
              <a:spcBef>
                <a:spcPts val="0"/>
              </a:spcBef>
              <a:buNone/>
            </a:pPr>
            <a:r>
              <a:rPr lang="en" sz="1200">
                <a:latin typeface="Arial"/>
                <a:ea typeface="Arial"/>
                <a:cs typeface="Arial"/>
                <a:sym typeface="Arial"/>
              </a:rPr>
              <a:t>Responsible for all admissions processes for KCC. Including determining the resident status of all applicants, processing of all change of home institution applications, select admittance programs, and serves as the initial point for all international and early college admissions.</a:t>
            </a:r>
          </a:p>
          <a:p>
            <a:pPr lvl="0">
              <a:spcBef>
                <a:spcPts val="0"/>
              </a:spcBef>
              <a:buNone/>
            </a:pPr>
            <a:r>
              <a:rPr lang="en" sz="1200">
                <a:latin typeface="Arial"/>
                <a:ea typeface="Arial"/>
                <a:cs typeface="Arial"/>
                <a:sym typeface="Arial"/>
              </a:rPr>
              <a:t>Our Admissions office processes approximately 10,000 applications annually with a full-time staff of two persons.</a:t>
            </a:r>
          </a:p>
        </p:txBody>
      </p:sp>
      <p:sp>
        <p:nvSpPr>
          <p:cNvPr id="87" name="Shape 87"/>
          <p:cNvSpPr txBox="1"/>
          <p:nvPr>
            <p:ph idx="2" type="body"/>
          </p:nvPr>
        </p:nvSpPr>
        <p:spPr>
          <a:xfrm>
            <a:off x="4706074" y="1919075"/>
            <a:ext cx="3999899" cy="2710200"/>
          </a:xfrm>
          <a:prstGeom prst="rect">
            <a:avLst/>
          </a:prstGeom>
        </p:spPr>
        <p:txBody>
          <a:bodyPr anchorCtr="0" anchor="t" bIns="91425" lIns="91425" rIns="91425" tIns="91425">
            <a:noAutofit/>
          </a:bodyPr>
          <a:lstStyle/>
          <a:p>
            <a:pPr lvl="0" rtl="0">
              <a:spcBef>
                <a:spcPts val="0"/>
              </a:spcBef>
              <a:buNone/>
            </a:pPr>
            <a:r>
              <a:rPr b="1" lang="en" sz="1200">
                <a:latin typeface="Arial"/>
                <a:ea typeface="Arial"/>
                <a:cs typeface="Arial"/>
                <a:sym typeface="Arial"/>
              </a:rPr>
              <a:t>Records/Registration</a:t>
            </a:r>
          </a:p>
          <a:p>
            <a:pPr lvl="0">
              <a:spcBef>
                <a:spcPts val="0"/>
              </a:spcBef>
              <a:buNone/>
            </a:pPr>
            <a:r>
              <a:rPr lang="en" sz="1200">
                <a:latin typeface="Arial"/>
                <a:ea typeface="Arial"/>
                <a:cs typeface="Arial"/>
                <a:sym typeface="Arial"/>
              </a:rPr>
              <a:t>Responsible for the maintenance of all student records, which includes but is not limited to registration services (late registration etc,) certification of VA educational records, maintenance of medical clearance records, name changes, change of majors, enrollment verification, student academic records, which includes grade changes, printing of official transcripts, and maintaining of official test scores (ACT, SAT, COMPASS, Smarter Balance) and high school transcripts, etc.</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471900" y="738725"/>
            <a:ext cx="8222100" cy="767699"/>
          </a:xfrm>
          <a:prstGeom prst="rect">
            <a:avLst/>
          </a:prstGeom>
        </p:spPr>
        <p:txBody>
          <a:bodyPr anchorCtr="0" anchor="b" bIns="91425" lIns="91425" rIns="91425" tIns="91425">
            <a:noAutofit/>
          </a:bodyPr>
          <a:lstStyle/>
          <a:p>
            <a:pPr lvl="0">
              <a:spcBef>
                <a:spcPts val="0"/>
              </a:spcBef>
              <a:buNone/>
            </a:pPr>
            <a:r>
              <a:rPr lang="en"/>
              <a:t>Divisions in Kekaulike Center cont.</a:t>
            </a:r>
          </a:p>
        </p:txBody>
      </p:sp>
      <p:sp>
        <p:nvSpPr>
          <p:cNvPr id="93" name="Shape 93"/>
          <p:cNvSpPr txBox="1"/>
          <p:nvPr>
            <p:ph idx="1" type="body"/>
          </p:nvPr>
        </p:nvSpPr>
        <p:spPr>
          <a:xfrm>
            <a:off x="471900" y="1919075"/>
            <a:ext cx="3999899" cy="2710200"/>
          </a:xfrm>
          <a:prstGeom prst="rect">
            <a:avLst/>
          </a:prstGeom>
        </p:spPr>
        <p:txBody>
          <a:bodyPr anchorCtr="0" anchor="t" bIns="91425" lIns="91425" rIns="91425" tIns="91425">
            <a:noAutofit/>
          </a:bodyPr>
          <a:lstStyle/>
          <a:p>
            <a:pPr lvl="0" rtl="0">
              <a:spcBef>
                <a:spcPts val="0"/>
              </a:spcBef>
              <a:buNone/>
            </a:pPr>
            <a:r>
              <a:rPr b="1" lang="en" sz="1200">
                <a:latin typeface="Arial"/>
                <a:ea typeface="Arial"/>
                <a:cs typeface="Arial"/>
                <a:sym typeface="Arial"/>
              </a:rPr>
              <a:t>Transcript Evaluation and Graduation and STAR Management</a:t>
            </a:r>
          </a:p>
          <a:p>
            <a:pPr lvl="0">
              <a:spcBef>
                <a:spcPts val="0"/>
              </a:spcBef>
              <a:buNone/>
            </a:pPr>
            <a:r>
              <a:rPr lang="en" sz="1200">
                <a:latin typeface="Arial"/>
                <a:ea typeface="Arial"/>
                <a:cs typeface="Arial"/>
                <a:sym typeface="Arial"/>
              </a:rPr>
              <a:t>Responsible for the evaluation, processing and management of transcripts for all transfer students, the articulation of courses to KCC, the awarding of degrees and certificates and the management of graduation records, graduation exceptions, and the maintenance of STAR Rules and STAR Graduation Pathway, which serves as the “official” degree audit for all students.</a:t>
            </a:r>
          </a:p>
        </p:txBody>
      </p:sp>
      <p:sp>
        <p:nvSpPr>
          <p:cNvPr id="94" name="Shape 94"/>
          <p:cNvSpPr txBox="1"/>
          <p:nvPr>
            <p:ph idx="2" type="body"/>
          </p:nvPr>
        </p:nvSpPr>
        <p:spPr>
          <a:xfrm>
            <a:off x="4694250" y="1919075"/>
            <a:ext cx="3999899" cy="2710200"/>
          </a:xfrm>
          <a:prstGeom prst="rect">
            <a:avLst/>
          </a:prstGeom>
        </p:spPr>
        <p:txBody>
          <a:bodyPr anchorCtr="0" anchor="t" bIns="91425" lIns="91425" rIns="91425" tIns="91425">
            <a:noAutofit/>
          </a:bodyPr>
          <a:lstStyle/>
          <a:p>
            <a:pPr lvl="0" rtl="0">
              <a:spcBef>
                <a:spcPts val="0"/>
              </a:spcBef>
              <a:buNone/>
            </a:pPr>
            <a:r>
              <a:rPr b="1" lang="en" sz="1200">
                <a:latin typeface="Arial"/>
                <a:ea typeface="Arial"/>
                <a:cs typeface="Arial"/>
                <a:sym typeface="Arial"/>
              </a:rPr>
              <a:t>Financial Aid</a:t>
            </a:r>
          </a:p>
          <a:p>
            <a:pPr lvl="0">
              <a:spcBef>
                <a:spcPts val="0"/>
              </a:spcBef>
              <a:buNone/>
            </a:pPr>
            <a:r>
              <a:rPr lang="en" sz="1200">
                <a:latin typeface="Arial"/>
                <a:ea typeface="Arial"/>
                <a:cs typeface="Arial"/>
                <a:sym typeface="Arial"/>
              </a:rPr>
              <a:t>Responsible for providing information, service, processing and management of student financial aid services that includes but is not limited to helping students apply for Federal Student Aid (FAFSA), the awarding and management of federal and institutional grants, student loans, work study, and scholarships. The Financial Aid Office helps to make it possible for students to attend KCC regardless of their economic circumstances.</a:t>
            </a: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