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16395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99997" ty="0" sy="99997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3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14034" y="1666715"/>
            <a:ext cx="7916100" cy="272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-165100" lvl="0" marL="2540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03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095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705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r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008748" y="4436916"/>
            <a:ext cx="796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hyperlink" Target="https://drive.google.com/open?id=0B1YTNeetInpMNlBRNklQWnIyTHl5R2FLaVBabU1KaEpYbk1B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Enrollment Management: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Reignite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Kapi‘olani Community College, Fall 2017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5" y="774925"/>
            <a:ext cx="190500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289750" y="336925"/>
            <a:ext cx="539100" cy="208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hape 148"/>
          <p:cNvGrpSpPr/>
          <p:nvPr/>
        </p:nvGrpSpPr>
        <p:grpSpPr>
          <a:xfrm>
            <a:off x="6781375" y="3022116"/>
            <a:ext cx="2212050" cy="2042582"/>
            <a:chOff x="6803263" y="1075090"/>
            <a:chExt cx="2212050" cy="2505006"/>
          </a:xfrm>
        </p:grpSpPr>
        <p:pic>
          <p:nvPicPr>
            <p:cNvPr id="149" name="Shape 1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63" y="1075102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50" name="Shape 150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50" y="1099147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>
              <a:off x="6944787" y="1728497"/>
              <a:ext cx="19290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Is there good news?</a:t>
              </a:r>
            </a:p>
          </p:txBody>
        </p:sp>
      </p:grp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76575" cy="4541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64575" y="137550"/>
            <a:ext cx="6788100" cy="909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 Transfer Patterns</a:t>
            </a:r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191400" y="3848700"/>
            <a:ext cx="8952600" cy="909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      </a:t>
            </a:r>
            <a:r>
              <a:rPr lang="en" sz="1800"/>
              <a:t>Liberal Arts Transfer				      Associate in Science Transfer														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25" y="1440518"/>
            <a:ext cx="38100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925" y="1440525"/>
            <a:ext cx="3959588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450" y="162725"/>
            <a:ext cx="683600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66" name="Shape 16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9">
            <a:off x="3275588" y="141436"/>
            <a:ext cx="2332551" cy="73605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633175" y="1056775"/>
            <a:ext cx="4401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Real System </a:t>
            </a: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Targets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700" y="1946513"/>
            <a:ext cx="61245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913" y="152400"/>
            <a:ext cx="514667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7589100" y="4743075"/>
            <a:ext cx="15549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Link to Report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450" y="162725"/>
            <a:ext cx="543825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80" name="Shape 18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9">
            <a:off x="3275588" y="141436"/>
            <a:ext cx="2332551" cy="736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2190625" y="10567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Real </a:t>
            </a: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Goals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063" y="1819375"/>
            <a:ext cx="4793024" cy="203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343650" y="323450"/>
            <a:ext cx="572700" cy="30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600" y="1107025"/>
            <a:ext cx="6962775" cy="277177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9" name="Shape 189"/>
          <p:cNvSpPr/>
          <p:nvPr/>
        </p:nvSpPr>
        <p:spPr>
          <a:xfrm>
            <a:off x="4403150" y="2292500"/>
            <a:ext cx="383100" cy="1506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4990675" y="2292500"/>
            <a:ext cx="383100" cy="1506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435425" y="2292500"/>
            <a:ext cx="383100" cy="15066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7208700" y="2292500"/>
            <a:ext cx="474000" cy="15066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825" y="152400"/>
            <a:ext cx="44182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343650" y="323450"/>
            <a:ext cx="572700" cy="30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4294967295" type="title"/>
          </p:nvPr>
        </p:nvSpPr>
        <p:spPr>
          <a:xfrm>
            <a:off x="340175" y="350300"/>
            <a:ext cx="5197200" cy="76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Where we need to go</a:t>
            </a:r>
          </a:p>
        </p:txBody>
      </p:sp>
      <p:cxnSp>
        <p:nvCxnSpPr>
          <p:cNvPr id="204" name="Shape 204"/>
          <p:cNvCxnSpPr/>
          <p:nvPr/>
        </p:nvCxnSpPr>
        <p:spPr>
          <a:xfrm flipH="1" rot="10800000">
            <a:off x="459650" y="1095275"/>
            <a:ext cx="8283300" cy="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925" y="1277075"/>
            <a:ext cx="7016419" cy="37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211" name="Shape 211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Keep it Simple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</a:endParaRPr>
          </a:p>
        </p:txBody>
      </p:sp>
      <p:sp>
        <p:nvSpPr>
          <p:cNvPr id="215" name="Shape 215"/>
          <p:cNvSpPr txBox="1"/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500"/>
              <a:t>Bring in Academic Affairs </a:t>
            </a:r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3210425" y="2061900"/>
            <a:ext cx="2629500" cy="200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Campus Buy In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Three simple steps.</a:t>
            </a:r>
          </a:p>
        </p:txBody>
      </p:sp>
      <p:sp>
        <p:nvSpPr>
          <p:cNvPr id="218" name="Shape 218"/>
          <p:cNvSpPr/>
          <p:nvPr/>
        </p:nvSpPr>
        <p:spPr>
          <a:xfrm>
            <a:off x="343650" y="323450"/>
            <a:ext cx="572700" cy="30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223" name="Shape 223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type="title"/>
          </p:nvPr>
        </p:nvSpPr>
        <p:spPr>
          <a:xfrm>
            <a:off x="273325" y="1308000"/>
            <a:ext cx="8633100" cy="225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Together</a:t>
            </a:r>
            <a:r>
              <a:rPr lang="en"/>
              <a:t> we can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create the </a:t>
            </a:r>
            <a:r>
              <a:rPr lang="en">
                <a:solidFill>
                  <a:schemeClr val="dk1"/>
                </a:solidFill>
              </a:rPr>
              <a:t>change</a:t>
            </a:r>
            <a:r>
              <a:rPr lang="en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				      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260849" y="485450"/>
            <a:ext cx="86223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Where we have </a:t>
            </a:r>
            <a:r>
              <a:rPr lang="en"/>
              <a:t>been</a:t>
            </a:r>
            <a:r>
              <a:rPr lang="en"/>
              <a:t>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System Enrollment Management Plan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UHCC Enrollment Management Plan 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i="1" lang="en" sz="1800">
                <a:latin typeface="Arial"/>
                <a:ea typeface="Arial"/>
                <a:cs typeface="Arial"/>
                <a:sym typeface="Arial"/>
              </a:rPr>
              <a:t>common template, common language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KCC Enrollment Management Plan 2015-2021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Working super hard.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Trying various initiatives.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Making a difference where we can.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Working in Silos.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sp>
        <p:nvSpPr>
          <p:cNvPr id="88" name="Shape 88"/>
          <p:cNvSpPr/>
          <p:nvPr/>
        </p:nvSpPr>
        <p:spPr>
          <a:xfrm>
            <a:off x="343650" y="323450"/>
            <a:ext cx="572700" cy="30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225" y="1746225"/>
            <a:ext cx="24955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26" y="619500"/>
            <a:ext cx="8577550" cy="37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" sz="3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Campaigns – </a:t>
            </a:r>
            <a:r>
              <a:rPr b="1" i="0" lang="en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Campus Based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21644" y="1732085"/>
            <a:ext cx="8637600" cy="326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54000" lvl="0" marL="254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lang="en">
                <a:solidFill>
                  <a:srgbClr val="000000"/>
                </a:solidFill>
              </a:rPr>
              <a:t>n-</a:t>
            </a: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Credit Registration Inquiries Follow up</a:t>
            </a:r>
          </a:p>
          <a:p>
            <a:pPr indent="-254000" lvl="0" marL="254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Year Experience working with specific academic departments to open sections</a:t>
            </a:r>
          </a:p>
          <a:p>
            <a:pPr indent="-254000" lvl="0" marL="254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Summer Bridge Programs - </a:t>
            </a:r>
            <a:r>
              <a:rPr b="0" i="0" lang="en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Pasefika</a:t>
            </a:r>
            <a:r>
              <a:rPr lang="en" sz="1100">
                <a:solidFill>
                  <a:srgbClr val="000000"/>
                </a:solidFill>
              </a:rPr>
              <a:t> Pipeline, TRiO, Lunalilo Scholars, Kapo‘oloku Peer Mentors</a:t>
            </a:r>
          </a:p>
          <a:p>
            <a:pPr indent="-254000" lvl="0" marL="254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Marketing Efforts </a:t>
            </a:r>
            <a:r>
              <a:rPr lang="en">
                <a:solidFill>
                  <a:srgbClr val="000000"/>
                </a:solidFill>
              </a:rPr>
              <a:t>&amp; Alignment</a:t>
            </a:r>
          </a:p>
          <a:p>
            <a:pPr indent="-254000" lvl="0" marL="254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○"/>
            </a:pPr>
            <a:r>
              <a:rPr lang="en">
                <a:solidFill>
                  <a:srgbClr val="000000"/>
                </a:solidFill>
              </a:rPr>
              <a:t>Reach Out Campaign</a:t>
            </a:r>
          </a:p>
          <a:p>
            <a: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Noto Sans Symbols"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Calling Campaign, students registered for Spring, at 70% completion and not registered for Fall, 229 students</a:t>
            </a:r>
          </a:p>
          <a:p>
            <a:pPr lvl="1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Campaign for continuing students not yet registered for Fall without holds on account, roughly 1200+</a:t>
            </a:r>
          </a:p>
          <a:p>
            <a: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 follow up with 100% completers who did not petition to graduate</a:t>
            </a:r>
          </a:p>
          <a:p>
            <a: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Kūloa</a:t>
            </a:r>
            <a:r>
              <a:rPr lang="en">
                <a:solidFill>
                  <a:srgbClr val="000000"/>
                </a:solidFill>
              </a:rPr>
              <a:t>‘</a:t>
            </a: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Pilot Project, Title III – 119 DS hold for Native Hawaiians, 77 still to make a payment, 13 owe less than $522</a:t>
            </a:r>
          </a:p>
          <a:p>
            <a:pPr indent="-254000" lvl="0" marL="254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1" marL="55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>
              <a:spcBef>
                <a:spcPts val="0"/>
              </a:spcBef>
              <a:buNone/>
            </a:pPr>
            <a:r>
              <a:rPr lang="en" sz="4000"/>
              <a:t>UHCC </a:t>
            </a:r>
            <a:r>
              <a:rPr lang="en" sz="4000">
                <a:solidFill>
                  <a:schemeClr val="dk1"/>
                </a:solidFill>
              </a:rPr>
              <a:t>System Based</a:t>
            </a:r>
            <a:r>
              <a:rPr lang="en" sz="4000"/>
              <a:t> Efforts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35375" y="2197123"/>
            <a:ext cx="8094600" cy="219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302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Integrated Communication for Recruitment and Retention Calendar</a:t>
            </a:r>
          </a:p>
          <a:p>
            <a:pPr indent="-330200" lvl="0" marL="342900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Time is Running Out postcard x 2 – 1,181</a:t>
            </a:r>
          </a:p>
          <a:p>
            <a:pPr indent="-285750" lvl="1" marL="742950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Continuing students, not registered</a:t>
            </a:r>
          </a:p>
          <a:p>
            <a:pPr indent="-285750" lvl="1" marL="742950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Continuing students, purged, holds, not registered [after </a:t>
            </a:r>
            <a:r>
              <a:rPr i="1" lang="en" sz="1600">
                <a:solidFill>
                  <a:srgbClr val="000000"/>
                </a:solidFill>
              </a:rPr>
              <a:t>Purge, July 21st</a:t>
            </a:r>
            <a:r>
              <a:rPr lang="en" sz="1600">
                <a:solidFill>
                  <a:srgbClr val="000000"/>
                </a:solidFill>
              </a:rPr>
              <a:t>]</a:t>
            </a:r>
          </a:p>
          <a:p>
            <a:pPr indent="-330200" lvl="0" marL="342900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Starfish x 2</a:t>
            </a:r>
          </a:p>
          <a:p>
            <a:pPr indent="-285750" lvl="1" marL="742950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Custom email message via Starfish for students with Holds – 1482, 89 cleared &amp; registered holds</a:t>
            </a:r>
          </a:p>
          <a:p>
            <a:pPr indent="-285750" lvl="1" marL="742950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Custom email message via Starfish for students who are new, not yet registered – 1,851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Where we </a:t>
            </a:r>
            <a:r>
              <a:rPr lang="en"/>
              <a:t>are</a:t>
            </a:r>
            <a:r>
              <a:rPr lang="en"/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OVERALL: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4927: Applications were processed (touched by someone in Admissions)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3647: Admitted and Registered with Kapiolani as their home campus [53% vs. 74%]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1088: Registered for 12 credits or more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1492: Freshman-Classified &amp; First Time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755: Transfer students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434: Returning students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569: Incomplete or Pending (students applied but didn’t submit all documents to be fully admitted)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27: Had no-status (mostly International students)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99: Accepted by rollover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en" sz="1100">
                <a:latin typeface="Arial"/>
                <a:ea typeface="Arial"/>
                <a:cs typeface="Arial"/>
                <a:sym typeface="Arial"/>
              </a:rPr>
              <a:t>231: Applied but were already accepted at another campus so was not accepted to Kapiolani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grpSp>
        <p:nvGrpSpPr>
          <p:cNvPr id="112" name="Shape 112"/>
          <p:cNvGrpSpPr/>
          <p:nvPr/>
        </p:nvGrpSpPr>
        <p:grpSpPr>
          <a:xfrm>
            <a:off x="6761813" y="1574066"/>
            <a:ext cx="2212050" cy="2660378"/>
            <a:chOff x="6803275" y="395363"/>
            <a:chExt cx="2212050" cy="2537076"/>
          </a:xfrm>
        </p:grpSpPr>
        <p:pic>
          <p:nvPicPr>
            <p:cNvPr id="113" name="Shape 1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14" name="Shape 114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Shape 115"/>
            <p:cNvSpPr txBox="1"/>
            <p:nvPr/>
          </p:nvSpPr>
          <p:spPr>
            <a:xfrm>
              <a:off x="6944788" y="661893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Remember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Numbers are numbers, but also numbers are </a:t>
              </a:r>
              <a:r>
                <a:rPr b="1"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our students.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 family.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 future.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 dreamer.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Our future.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Our community.</a:t>
              </a:r>
            </a:p>
          </p:txBody>
        </p:sp>
      </p:grpSp>
      <p:sp>
        <p:nvSpPr>
          <p:cNvPr id="116" name="Shape 116"/>
          <p:cNvSpPr/>
          <p:nvPr/>
        </p:nvSpPr>
        <p:spPr>
          <a:xfrm>
            <a:off x="343650" y="323450"/>
            <a:ext cx="572700" cy="30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Shape 121"/>
          <p:cNvGrpSpPr/>
          <p:nvPr/>
        </p:nvGrpSpPr>
        <p:grpSpPr>
          <a:xfrm>
            <a:off x="6781375" y="3022116"/>
            <a:ext cx="2212050" cy="2042582"/>
            <a:chOff x="6803263" y="1075090"/>
            <a:chExt cx="2212050" cy="2505006"/>
          </a:xfrm>
        </p:grpSpPr>
        <p:pic>
          <p:nvPicPr>
            <p:cNvPr id="122" name="Shape 1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63" y="1075102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23" name="Shape 123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50" y="1099147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Shape 124"/>
            <p:cNvSpPr txBox="1"/>
            <p:nvPr/>
          </p:nvSpPr>
          <p:spPr>
            <a:xfrm>
              <a:off x="6944787" y="1728497"/>
              <a:ext cx="19290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Total enrollment keeps going down by ~300 a year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275" y="409700"/>
            <a:ext cx="7887150" cy="24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599550" y="2009350"/>
            <a:ext cx="7716000" cy="11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Shape 131"/>
          <p:cNvGrpSpPr/>
          <p:nvPr/>
        </p:nvGrpSpPr>
        <p:grpSpPr>
          <a:xfrm>
            <a:off x="6781375" y="3022116"/>
            <a:ext cx="2212050" cy="2042582"/>
            <a:chOff x="6803263" y="1075090"/>
            <a:chExt cx="2212050" cy="2505006"/>
          </a:xfrm>
        </p:grpSpPr>
        <p:pic>
          <p:nvPicPr>
            <p:cNvPr id="132" name="Shape 1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63" y="1075102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33" name="Shape 133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50" y="1099147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Shape 134"/>
            <p:cNvSpPr txBox="1"/>
            <p:nvPr/>
          </p:nvSpPr>
          <p:spPr>
            <a:xfrm>
              <a:off x="6944787" y="1728497"/>
              <a:ext cx="19290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We are on target...</a:t>
              </a:r>
            </a:p>
          </p:txBody>
        </p:sp>
      </p:grp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25" y="690275"/>
            <a:ext cx="6517324" cy="3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440075" y="2826325"/>
            <a:ext cx="6161100" cy="30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43650" y="323450"/>
            <a:ext cx="572700" cy="30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50" y="406675"/>
            <a:ext cx="8826100" cy="41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420525" y="2924125"/>
            <a:ext cx="8312700" cy="224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