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4155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83" r:id="rId6"/>
    <p:sldId id="261" r:id="rId7"/>
    <p:sldId id="272" r:id="rId8"/>
    <p:sldId id="273" r:id="rId9"/>
    <p:sldId id="274" r:id="rId10"/>
    <p:sldId id="281" r:id="rId11"/>
    <p:sldId id="280" r:id="rId12"/>
    <p:sldId id="277" r:id="rId13"/>
    <p:sldId id="278" r:id="rId14"/>
    <p:sldId id="279" r:id="rId15"/>
    <p:sldId id="264" r:id="rId16"/>
    <p:sldId id="262" r:id="rId17"/>
    <p:sldId id="263" r:id="rId18"/>
    <p:sldId id="265" r:id="rId19"/>
    <p:sldId id="286" r:id="rId20"/>
    <p:sldId id="288" r:id="rId21"/>
    <p:sldId id="289" r:id="rId22"/>
    <p:sldId id="266" r:id="rId23"/>
    <p:sldId id="267" r:id="rId24"/>
    <p:sldId id="268" r:id="rId25"/>
    <p:sldId id="285" r:id="rId26"/>
    <p:sldId id="287" r:id="rId27"/>
    <p:sldId id="27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CEE8EE"/>
    <a:srgbClr val="EAF6F6"/>
    <a:srgbClr val="46A6BF"/>
    <a:srgbClr val="00FF00"/>
    <a:srgbClr val="33CC33"/>
    <a:srgbClr val="99FF66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68" y="-8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7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Percent Altitude Lost vs. VDC Deployment Angle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11109241561833"/>
          <c:y val="0.113687526194431"/>
          <c:w val="0.841990368900048"/>
          <c:h val="0.790512031940545"/>
        </c:manualLayout>
      </c:layout>
      <c:scatterChart>
        <c:scatterStyle val="lineMarker"/>
        <c:ser>
          <c:idx val="0"/>
          <c:order val="0"/>
          <c:spPr>
            <a:ln w="47625">
              <a:noFill/>
            </a:ln>
          </c:spPr>
          <c:marker>
            <c:symbol val="square"/>
            <c:size val="9"/>
          </c:marker>
          <c:dPt>
            <c:idx val="3"/>
            <c:marker>
              <c:symbol val="diamond"/>
              <c:size val="10"/>
              <c:spPr>
                <a:ln>
                  <a:solidFill>
                    <a:schemeClr val="tx1"/>
                  </a:solidFill>
                </a:ln>
              </c:spPr>
            </c:marker>
          </c:dPt>
          <c:dPt>
            <c:idx val="6"/>
            <c:marker>
              <c:symbol val="diamond"/>
              <c:size val="10"/>
              <c:spPr>
                <a:ln>
                  <a:solidFill>
                    <a:schemeClr val="tx1"/>
                  </a:solidFill>
                </a:ln>
              </c:spPr>
            </c:marker>
          </c:dPt>
          <c:dPt>
            <c:idx val="9"/>
            <c:marker>
              <c:symbol val="diamond"/>
              <c:size val="10"/>
              <c:spPr>
                <a:ln>
                  <a:solidFill>
                    <a:schemeClr val="tx1"/>
                  </a:solidFill>
                </a:ln>
              </c:spPr>
            </c:marker>
          </c:dPt>
          <c:errBars>
            <c:errDir val="y"/>
            <c:errBarType val="both"/>
            <c:errValType val="cust"/>
            <c:plus>
              <c:numRef>
                <c:f>Sheet1!$E$27:$Q$27</c:f>
                <c:numCache>
                  <c:formatCode>General</c:formatCode>
                  <c:ptCount val="13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17.6</c:v>
                  </c:pt>
                  <c:pt idx="4">
                    <c:v>0.0</c:v>
                  </c:pt>
                  <c:pt idx="5">
                    <c:v>0.0</c:v>
                  </c:pt>
                  <c:pt idx="6">
                    <c:v>7.5</c:v>
                  </c:pt>
                  <c:pt idx="7">
                    <c:v>0.0</c:v>
                  </c:pt>
                  <c:pt idx="8">
                    <c:v>0.0</c:v>
                  </c:pt>
                  <c:pt idx="9">
                    <c:v>11.7</c:v>
                  </c:pt>
                  <c:pt idx="10">
                    <c:v>0.0</c:v>
                  </c:pt>
                  <c:pt idx="11">
                    <c:v>0.0</c:v>
                  </c:pt>
                  <c:pt idx="12">
                    <c:v>0.0</c:v>
                  </c:pt>
                </c:numCache>
              </c:numRef>
            </c:plus>
            <c:minus>
              <c:numRef>
                <c:f>Sheet1!$E$27:$Q$27</c:f>
                <c:numCache>
                  <c:formatCode>General</c:formatCode>
                  <c:ptCount val="13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17.6</c:v>
                  </c:pt>
                  <c:pt idx="4">
                    <c:v>0.0</c:v>
                  </c:pt>
                  <c:pt idx="5">
                    <c:v>0.0</c:v>
                  </c:pt>
                  <c:pt idx="6">
                    <c:v>7.5</c:v>
                  </c:pt>
                  <c:pt idx="7">
                    <c:v>0.0</c:v>
                  </c:pt>
                  <c:pt idx="8">
                    <c:v>0.0</c:v>
                  </c:pt>
                  <c:pt idx="9">
                    <c:v>11.7</c:v>
                  </c:pt>
                  <c:pt idx="10">
                    <c:v>0.0</c:v>
                  </c:pt>
                  <c:pt idx="11">
                    <c:v>0.0</c:v>
                  </c:pt>
                  <c:pt idx="12">
                    <c:v>0.0</c:v>
                  </c:pt>
                </c:numCache>
              </c:numRef>
            </c:minus>
          </c:errBars>
          <c:xVal>
            <c:numRef>
              <c:f>Sheet1!$G$3:$G$14</c:f>
              <c:numCache>
                <c:formatCode>General</c:formatCode>
                <c:ptCount val="12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13.0</c:v>
                </c:pt>
                <c:pt idx="4">
                  <c:v>15.0</c:v>
                </c:pt>
                <c:pt idx="5">
                  <c:v>20.0</c:v>
                </c:pt>
                <c:pt idx="6">
                  <c:v>24.0</c:v>
                </c:pt>
                <c:pt idx="7">
                  <c:v>25.0</c:v>
                </c:pt>
                <c:pt idx="8">
                  <c:v>30.0</c:v>
                </c:pt>
                <c:pt idx="9">
                  <c:v>33.0</c:v>
                </c:pt>
                <c:pt idx="10">
                  <c:v>35.0</c:v>
                </c:pt>
                <c:pt idx="11">
                  <c:v>40.0</c:v>
                </c:pt>
              </c:numCache>
            </c:numRef>
          </c:xVal>
          <c:yVal>
            <c:numRef>
              <c:f>Sheet1!$H$3:$H$14</c:f>
              <c:numCache>
                <c:formatCode>General</c:formatCode>
                <c:ptCount val="12"/>
                <c:pt idx="1">
                  <c:v>2.33</c:v>
                </c:pt>
                <c:pt idx="2">
                  <c:v>4.649999999999998</c:v>
                </c:pt>
                <c:pt idx="3">
                  <c:v>11.6</c:v>
                </c:pt>
                <c:pt idx="4">
                  <c:v>7.75</c:v>
                </c:pt>
                <c:pt idx="5">
                  <c:v>12.4</c:v>
                </c:pt>
                <c:pt idx="6">
                  <c:v>19.1</c:v>
                </c:pt>
                <c:pt idx="7">
                  <c:v>17.8</c:v>
                </c:pt>
                <c:pt idx="8">
                  <c:v>24.5</c:v>
                </c:pt>
                <c:pt idx="9">
                  <c:v>14.0</c:v>
                </c:pt>
                <c:pt idx="10">
                  <c:v>30.3</c:v>
                </c:pt>
                <c:pt idx="11">
                  <c:v>36.7</c:v>
                </c:pt>
              </c:numCache>
            </c:numRef>
          </c:yVal>
        </c:ser>
        <c:axId val="624703496"/>
        <c:axId val="624710824"/>
      </c:scatterChart>
      <c:valAx>
        <c:axId val="6247034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50" b="1"/>
                </a:pPr>
                <a:r>
                  <a:rPr lang="en-US" sz="1050" b="1"/>
                  <a:t>Deployment Angle (Degrees)</a:t>
                </a:r>
              </a:p>
            </c:rich>
          </c:tx>
          <c:layout>
            <c:manualLayout>
              <c:xMode val="edge"/>
              <c:yMode val="edge"/>
              <c:x val="0.392182246000552"/>
              <c:y val="0.918365116142239"/>
            </c:manualLayout>
          </c:layout>
        </c:title>
        <c:numFmt formatCode="General" sourceLinked="1"/>
        <c:tickLblPos val="nextTo"/>
        <c:crossAx val="624710824"/>
        <c:crosses val="autoZero"/>
        <c:crossBetween val="midCat"/>
      </c:valAx>
      <c:valAx>
        <c:axId val="6247108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/>
                  <a:t>Percent Altitude Lost</a:t>
                </a:r>
              </a:p>
            </c:rich>
          </c:tx>
          <c:layout/>
        </c:title>
        <c:numFmt formatCode="General" sourceLinked="1"/>
        <c:tickLblPos val="nextTo"/>
        <c:crossAx val="624703496"/>
        <c:crosses val="autoZero"/>
        <c:crossBetween val="midCat"/>
      </c:valAx>
    </c:plotArea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0.93889</cdr:x>
      <cdr:y>0.91852</cdr:y>
    </cdr:from>
    <cdr:to>
      <cdr:x>0.99111</cdr:x>
      <cdr:y>0.98287</cdr:y>
    </cdr:to>
    <cdr:sp macro="" textlink="">
      <cdr:nvSpPr>
        <cdr:cNvPr id="2" name="Slide Number Placeholder 3"/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8585200" y="6299200"/>
          <a:ext cx="477520" cy="441325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="" xmlns:c="http://schemas.openxmlformats.org/drawingml/2006/chart" xmlns:cdr="http://schemas.openxmlformats.org/drawingml/2006/chartDrawing" xmlns:a="http://schemas.openxmlformats.org/drawingml/2006/main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c="http://schemas.openxmlformats.org/drawingml/2006/chart" xmlns:cdr="http://schemas.openxmlformats.org/drawingml/2006/chartDrawing" xmlns:a="http://schemas.openxmlformats.org/drawingml/2006/main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lIns="91440" tIns="45720" rIns="91440" bIns="45720" rtlCol="0" anchor="ctr">
          <a:normAutofit fontScale="70000" lnSpcReduction="20000"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2400" b="1" kern="1200">
              <a:solidFill>
                <a:schemeClr val="tx2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/>
          <a:fld id="{F7965C4B-FA2D-48B7-A3F1-BB5EF61843F5}" type="slidenum">
            <a:rPr lang="en-US">
              <a:solidFill>
                <a:srgbClr val="BCBCBC"/>
              </a:solidFill>
              <a:latin typeface="Arial Black" charset="0"/>
            </a:rPr>
            <a:pPr eaLnBrk="1" hangingPunct="1"/>
            <a:t>19</a:t>
          </a:fld>
          <a:endParaRPr lang="en-US" dirty="0">
            <a:solidFill>
              <a:srgbClr val="BCBCBC"/>
            </a:solidFill>
            <a:latin typeface="Arial Black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8A801-38B9-4BB2-9035-B72E82D5B219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B551B-730B-40C5-B88E-AD4F40EE0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24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5F93708-4A66-4D38-9CFE-5DFDEAD09209}" type="slidenum">
              <a:rPr lang="en-US">
                <a:latin typeface="Calibri" charset="0"/>
              </a:rPr>
              <a:pPr eaLnBrk="1" hangingPunct="1"/>
              <a:t>2</a:t>
            </a:fld>
            <a:endParaRPr lang="en-US">
              <a:latin typeface="Calibri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052506-61B5-4AA5-A5C9-22F5CCC338D5}" type="slidenum">
              <a:rPr lang="en-US">
                <a:latin typeface="Calibri" charset="0"/>
              </a:rPr>
              <a:pPr eaLnBrk="1" hangingPunct="1"/>
              <a:t>3</a:t>
            </a:fld>
            <a:endParaRPr lang="en-US">
              <a:latin typeface="Calibri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66316D4-5A38-47EC-9382-7F3BFB348653}" type="slidenum">
              <a:rPr lang="en-US">
                <a:latin typeface="Calibri" charset="0"/>
              </a:rPr>
              <a:pPr eaLnBrk="1" hangingPunct="1"/>
              <a:t>16</a:t>
            </a:fld>
            <a:endParaRPr lang="en-US">
              <a:latin typeface="Calibri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lum contrast="28000"/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4">
                    <a14:imgEffect>
                      <a14:sharpenSoften amount="-15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30B29A-B35B-4F62-B95B-427AD2CB5338}" type="datetimeFigureOut">
              <a:rPr lang="en-US" smtClean="0"/>
              <a:pPr/>
              <a:t>1/13/13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CBB2133-9A3A-4201-B1BF-25A9189812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7800"/>
            <a:ext cx="8991600" cy="153924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600" b="1" dirty="0" smtClean="0">
                <a:ln w="5000" cmpd="sng">
                  <a:solidFill>
                    <a:srgbClr val="33CC33"/>
                  </a:solidFill>
                  <a:prstDash val="solid"/>
                </a:ln>
              </a:rPr>
              <a:t>Critical Design Review</a:t>
            </a:r>
            <a:r>
              <a:rPr lang="en-US" sz="5000" b="1" dirty="0" smtClean="0">
                <a:ln w="5000" cmpd="sng">
                  <a:solidFill>
                    <a:srgbClr val="33CC33"/>
                  </a:solidFill>
                  <a:prstDash val="solid"/>
                </a:ln>
              </a:rPr>
              <a:t/>
            </a:r>
            <a:br>
              <a:rPr lang="en-US" sz="5000" b="1" dirty="0" smtClean="0">
                <a:ln w="5000" cmpd="sng">
                  <a:solidFill>
                    <a:srgbClr val="33CC33"/>
                  </a:solidFill>
                  <a:prstDash val="solid"/>
                </a:ln>
              </a:rPr>
            </a:br>
            <a:r>
              <a:rPr lang="en-US" sz="4000" b="1" dirty="0" smtClean="0">
                <a:ln w="5000" cmpd="sng">
                  <a:solidFill>
                    <a:srgbClr val="33CC33"/>
                  </a:solidFill>
                  <a:prstDash val="solid"/>
                </a:ln>
              </a:rPr>
              <a:t>USLI</a:t>
            </a:r>
            <a:endParaRPr lang="en-US" sz="4000" b="1" dirty="0">
              <a:ln w="5000" cmpd="sng">
                <a:solidFill>
                  <a:srgbClr val="33CC33"/>
                </a:solidFill>
                <a:prstDash val="solid"/>
              </a:ln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0"/>
            <a:ext cx="5410200" cy="990600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Windward Community College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Hawaii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2012-2013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24600"/>
            <a:ext cx="304800" cy="3651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550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CD6192-656B-4571-AC12-0C3B9D3CB336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61120" y="0"/>
            <a:ext cx="18288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199356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248400"/>
            <a:ext cx="5537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10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778622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274" b="4105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248400"/>
            <a:ext cx="5537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11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0384658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248400"/>
            <a:ext cx="5537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12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016835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248400"/>
            <a:ext cx="5537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13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72476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1298"/>
          <a:stretch/>
        </p:blipFill>
        <p:spPr bwMode="auto">
          <a:xfrm>
            <a:off x="0" y="1"/>
            <a:ext cx="91694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248400"/>
            <a:ext cx="5537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14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237929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5791200" cy="106648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Motor Selection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244" name="Content Placeholder 4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373563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</a:pPr>
            <a:r>
              <a:rPr lang="en-US" sz="2400" dirty="0" smtClean="0"/>
              <a:t>AEROTECH L1500T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Total Impulse:		5120 Ns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Casing: 			98/7680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Average Thrust: 		1537 N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Peak Thrust: 		2381 N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Burn Time: 			~3.0 sec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Thrust to weight: </a:t>
            </a:r>
            <a:r>
              <a:rPr lang="en-US" dirty="0"/>
              <a:t>   </a:t>
            </a:r>
            <a:r>
              <a:rPr lang="en-US" dirty="0" smtClean="0"/>
              <a:t>		~7.4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172200"/>
            <a:ext cx="553720" cy="5175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15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800080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315200" cy="83851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  <a:ea typeface="+mj-ea"/>
                <a:cs typeface="+mj-cs"/>
              </a:rPr>
              <a:t>Flight Characteristics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GPS Flight in nose cone </a:t>
            </a:r>
          </a:p>
          <a:p>
            <a:pPr marL="342900" indent="-342900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Variable Drag Configuration (VDC) </a:t>
            </a:r>
          </a:p>
          <a:p>
            <a:pPr marL="342900" indent="-342900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Four-fin design</a:t>
            </a:r>
          </a:p>
          <a:p>
            <a:pPr marL="342900" indent="-342900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Avionics</a:t>
            </a:r>
          </a:p>
          <a:p>
            <a:pPr eaLnBrk="1" hangingPunct="1">
              <a:buClr>
                <a:srgbClr val="008000"/>
              </a:buClr>
            </a:pPr>
            <a:endParaRPr lang="en-US" dirty="0"/>
          </a:p>
          <a:p>
            <a:pPr marL="342900" indent="-342900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Dual-Deployment</a:t>
            </a: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524000" y="3200400"/>
            <a:ext cx="6248400" cy="12954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79476" indent="-342900" algn="l" eaLnBrk="1" hangingPunct="1">
              <a:buClr>
                <a:srgbClr val="008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Featherweight </a:t>
            </a:r>
            <a:r>
              <a:rPr lang="en-US" sz="2000" dirty="0">
                <a:latin typeface="+mn-lt"/>
              </a:rPr>
              <a:t>Raven-2   </a:t>
            </a:r>
          </a:p>
          <a:p>
            <a:pPr marL="379476" indent="-342900" algn="l" eaLnBrk="1" hangingPunct="1">
              <a:buClr>
                <a:srgbClr val="008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Perfect </a:t>
            </a:r>
            <a:r>
              <a:rPr lang="en-US" sz="2000" dirty="0">
                <a:latin typeface="+mn-lt"/>
              </a:rPr>
              <a:t>Flight </a:t>
            </a:r>
            <a:r>
              <a:rPr lang="en-US" sz="2000" dirty="0" smtClean="0">
                <a:latin typeface="+mn-lt"/>
              </a:rPr>
              <a:t>MAWD</a:t>
            </a:r>
            <a:endParaRPr lang="en-US" dirty="0">
              <a:solidFill>
                <a:srgbClr val="BCBCBC"/>
              </a:solidFill>
              <a:latin typeface="Arial Black" charset="0"/>
            </a:endParaRPr>
          </a:p>
          <a:p>
            <a:pPr marL="379476" indent="-342900" algn="l" eaLnBrk="1" hangingPunct="1">
              <a:buClr>
                <a:srgbClr val="008000"/>
              </a:buClr>
              <a:buFont typeface="Wingdings" pitchFamily="2" charset="2"/>
              <a:buChar char="§"/>
            </a:pPr>
            <a:endParaRPr lang="en-US" sz="2000" dirty="0">
              <a:latin typeface="+mn-lt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8458200" y="6172200"/>
            <a:ext cx="553720" cy="5175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0" latinLnBrk="0" hangingPunct="0">
              <a:defRPr sz="24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eaLnBrk="1" hangingPunct="1"/>
            <a:fld id="{F7965C4B-FA2D-48B7-A3F1-BB5EF61843F5}" type="slidenum">
              <a:rPr lang="en-US" smtClean="0">
                <a:solidFill>
                  <a:srgbClr val="BCBCBC"/>
                </a:solidFill>
                <a:latin typeface="Arial Black" charset="0"/>
              </a:rPr>
              <a:pPr eaLnBrk="1" hangingPunct="1"/>
              <a:t>16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50064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791200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  <a:ea typeface="+mj-ea"/>
                <a:cs typeface="+mj-cs"/>
              </a:rPr>
              <a:t>Rocket Stability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9220" name="Content Placeholder 4"/>
          <p:cNvSpPr>
            <a:spLocks noGrp="1"/>
          </p:cNvSpPr>
          <p:nvPr>
            <p:ph idx="1"/>
          </p:nvPr>
        </p:nvSpPr>
        <p:spPr>
          <a:xfrm>
            <a:off x="609600" y="2133600"/>
            <a:ext cx="7620000" cy="335280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Center of Pressure: 98.73 in.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Center of Gravity: 81.7 in.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Stability: 2.84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Rail Exit Velocity</a:t>
            </a:r>
            <a:endParaRPr lang="en-US" dirty="0" smtClean="0"/>
          </a:p>
          <a:p>
            <a:pPr>
              <a:buClr>
                <a:srgbClr val="008000"/>
              </a:buClr>
            </a:pPr>
            <a:r>
              <a:rPr lang="en-US" dirty="0" smtClean="0"/>
              <a:t>-</a:t>
            </a:r>
            <a:r>
              <a:rPr lang="en-US" dirty="0" smtClean="0"/>
              <a:t>Rocket hits minimum safe speed (44 ft/s) at 68 in. 	during boost phase (before leaving rail</a:t>
            </a:r>
            <a:r>
              <a:rPr lang="en-US" dirty="0" smtClean="0"/>
              <a:t>).</a:t>
            </a:r>
          </a:p>
          <a:p>
            <a:pPr>
              <a:buClr>
                <a:srgbClr val="008000"/>
              </a:buClr>
            </a:pPr>
            <a:r>
              <a:rPr lang="en-US" dirty="0" smtClean="0"/>
              <a:t>	</a:t>
            </a:r>
          </a:p>
        </p:txBody>
      </p:sp>
      <p:sp>
        <p:nvSpPr>
          <p:cNvPr id="921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172200"/>
            <a:ext cx="553719" cy="457199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0FF512A-B1AF-4C0D-8ABB-9E1EBFE9834E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17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36918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9028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Variable Drag Configuration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Drag force is linear to ~30 degrees</a:t>
            </a:r>
          </a:p>
          <a:p>
            <a:pPr>
              <a:buClr>
                <a:srgbClr val="008000"/>
              </a:buClr>
              <a:buFont typeface="Wingdings" charset="2"/>
              <a:buChar char=""/>
            </a:pPr>
            <a:endParaRPr lang="en-US" dirty="0" smtClean="0"/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Approximate altitude loss ~1.2%/degree</a:t>
            </a:r>
          </a:p>
          <a:p>
            <a:pPr>
              <a:buClr>
                <a:srgbClr val="008000"/>
              </a:buClr>
              <a:buFont typeface="Wingdings" charset="2"/>
              <a:buChar char=""/>
            </a:pPr>
            <a:endParaRPr lang="en-US" dirty="0" smtClean="0"/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30 degree deployment yields ~36% loss</a:t>
            </a:r>
          </a:p>
          <a:p>
            <a:pPr>
              <a:buClr>
                <a:srgbClr val="008000"/>
              </a:buClr>
              <a:buFont typeface="Wingdings" charset="2"/>
              <a:buChar char=""/>
            </a:pPr>
            <a:endParaRPr lang="en-US" dirty="0" smtClean="0"/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Must yield max altitude below 7180 ft. and above 5280 ft.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172200"/>
            <a:ext cx="553720" cy="5334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138E256-1ABA-47DF-AC1C-091E7A9A7A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18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304100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564230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48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57200"/>
            <a:ext cx="8534400" cy="1447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n w="5000" cmpd="sng">
                  <a:solidFill>
                    <a:srgbClr val="33CC33"/>
                  </a:solidFill>
                  <a:prstDash val="solid"/>
                </a:ln>
                <a:effectLst/>
              </a:rPr>
              <a:t>Rocket</a:t>
            </a:r>
            <a:r>
              <a:rPr lang="en-US" sz="4000" b="1" dirty="0">
                <a:ln w="5000" cmpd="sng">
                  <a:solidFill>
                    <a:srgbClr val="33CC33"/>
                  </a:solidFill>
                  <a:prstDash val="solid"/>
                </a:ln>
                <a:effectLst/>
              </a:rPr>
              <a:t>:</a:t>
            </a:r>
            <a:r>
              <a:rPr lang="en-US" sz="4000" b="1" dirty="0" smtClean="0">
                <a:ln w="5000" cmpd="sng">
                  <a:solidFill>
                    <a:srgbClr val="33CC33"/>
                  </a:solidFill>
                  <a:prstDash val="solid"/>
                </a:ln>
                <a:effectLst/>
              </a:rPr>
              <a:t> The Green Machine</a:t>
            </a:r>
            <a:r>
              <a:rPr lang="en-US" sz="4000" b="1" dirty="0" smtClean="0">
                <a:ln w="5000" cmpd="sng">
                  <a:solidFill>
                    <a:srgbClr val="33CC33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5000" cmpd="sng">
                  <a:solidFill>
                    <a:srgbClr val="33CC33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ln w="5000" cmpd="sng">
                  <a:solidFill>
                    <a:srgbClr val="33CC33"/>
                  </a:solidFill>
                  <a:prstDash val="solid"/>
                </a:ln>
                <a:effectLst/>
              </a:rPr>
              <a:t>Payload:</a:t>
            </a:r>
            <a:r>
              <a:rPr lang="en-US" sz="4000" b="1" dirty="0" smtClean="0">
                <a:ln w="5000" cmpd="sng">
                  <a:solidFill>
                    <a:srgbClr val="33CC33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5000" cmpd="sng">
                  <a:solidFill>
                    <a:srgbClr val="33CC33"/>
                  </a:solidFill>
                  <a:prstDash val="solid"/>
                </a:ln>
                <a:effectLst/>
              </a:rPr>
              <a:t>Wilfred</a:t>
            </a:r>
            <a:endParaRPr lang="en-US" sz="4000" b="1" dirty="0">
              <a:ln w="5000" cmpd="sng">
                <a:solidFill>
                  <a:srgbClr val="33CC33"/>
                </a:solidFill>
                <a:prstDash val="solid"/>
              </a:ln>
              <a:effectLst/>
            </a:endParaRP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24600"/>
            <a:ext cx="290945" cy="3651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550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9A3725E-F80B-481B-84AC-0AE7FB81D6C6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2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780668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Kime</a:t>
            </a:r>
            <a:r>
              <a:rPr lang="en-US" sz="2400" b="1" dirty="0" smtClean="0"/>
              <a:t> Kao </a:t>
            </a:r>
            <a:r>
              <a:rPr lang="en-US" sz="2400" b="1" dirty="0" err="1" smtClean="0"/>
              <a:t>Lele</a:t>
            </a:r>
            <a:r>
              <a:rPr lang="en-US" sz="2400" b="1" dirty="0" smtClean="0"/>
              <a:t> Keu Loa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400" b="1" dirty="0" smtClean="0"/>
              <a:t>Kristi Ross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400" b="1" dirty="0" err="1" smtClean="0"/>
              <a:t>Lyra</a:t>
            </a:r>
            <a:r>
              <a:rPr lang="en-US" sz="2400" b="1" dirty="0" smtClean="0"/>
              <a:t> Hancock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400" b="1" dirty="0" smtClean="0"/>
              <a:t>Warren </a:t>
            </a:r>
            <a:r>
              <a:rPr lang="en-US" sz="2400" b="1" dirty="0" err="1" smtClean="0"/>
              <a:t>Mamizuka</a:t>
            </a:r>
            <a:endParaRPr lang="en-US" sz="2400" b="1" dirty="0"/>
          </a:p>
          <a:p>
            <a:pPr marL="571500" indent="-571500">
              <a:buFont typeface="Arial" pitchFamily="34" charset="0"/>
              <a:buChar char="•"/>
            </a:pPr>
            <a:r>
              <a:rPr lang="en-US" sz="2400" b="1" dirty="0" smtClean="0"/>
              <a:t>Ada </a:t>
            </a:r>
            <a:r>
              <a:rPr lang="en-US" sz="2400" b="1" dirty="0"/>
              <a:t>Garcia </a:t>
            </a:r>
            <a:endParaRPr lang="en-US" sz="2400" b="1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en-US" sz="2400" b="1" dirty="0" smtClean="0"/>
              <a:t>Kristin </a:t>
            </a:r>
            <a:r>
              <a:rPr lang="en-US" sz="2400" b="1" dirty="0" err="1"/>
              <a:t>Barsoumian</a:t>
            </a:r>
            <a:r>
              <a:rPr lang="en-US" sz="2400" b="1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229738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Team Official: Dr. Jacob Hudson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01836" y="2794523"/>
            <a:ext cx="4343400" cy="3257550"/>
          </a:xfrm>
          <a:prstGeom prst="rect">
            <a:avLst/>
          </a:prstGeom>
          <a:effectLst>
            <a:glow rad="101600">
              <a:schemeClr val="accent2">
                <a:lumMod val="75000"/>
                <a:alpha val="40000"/>
              </a:schemeClr>
            </a:glow>
            <a:softEdge rad="38100"/>
          </a:effectLst>
        </p:spPr>
      </p:pic>
      <p:sp>
        <p:nvSpPr>
          <p:cNvPr id="7" name="Rectangle 6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107580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91400" cy="1371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Descent: Parachutes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752600"/>
            <a:ext cx="3291840" cy="29209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Drogue Chute</a:t>
            </a:r>
            <a:endParaRPr lang="en-US" sz="2000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42 in. diameter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Deployed at apogee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Descent at 70ft/s</a:t>
            </a:r>
          </a:p>
          <a:p>
            <a:endParaRPr lang="en-US" sz="2000" b="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752600"/>
            <a:ext cx="3291840" cy="2235200"/>
          </a:xfrm>
        </p:spPr>
        <p:txBody>
          <a:bodyPr>
            <a:normAutofit/>
          </a:bodyPr>
          <a:lstStyle/>
          <a:p>
            <a:r>
              <a:rPr lang="en-US" sz="2000" dirty="0"/>
              <a:t>Main Chute</a:t>
            </a:r>
            <a:endParaRPr lang="en-US" sz="20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/>
              <a:t>144 in. diameter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/>
              <a:t>Deployed at 2500 ft.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/>
              <a:t>Descent at </a:t>
            </a:r>
            <a:r>
              <a:rPr lang="en-US" sz="2000" b="0" dirty="0" smtClean="0"/>
              <a:t>21 </a:t>
            </a:r>
            <a:r>
              <a:rPr lang="en-US" sz="2000" b="0" dirty="0" err="1"/>
              <a:t>ft</a:t>
            </a:r>
            <a:r>
              <a:rPr lang="en-US" sz="2000" b="0" dirty="0"/>
              <a:t>/s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43434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*Chutes will be connected by 2-ton, 20ft. </a:t>
            </a:r>
            <a:r>
              <a:rPr lang="en-US" sz="2000" dirty="0"/>
              <a:t>s</a:t>
            </a:r>
            <a:r>
              <a:rPr lang="en-US" sz="2000" dirty="0" smtClean="0"/>
              <a:t>hock cords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84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59988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Descent: </a:t>
            </a:r>
            <a:b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</a:b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Kinetic Energy Calculations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43000" y="1828800"/>
            <a:ext cx="329184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Initial Descent Stage</a:t>
            </a:r>
            <a:r>
              <a:rPr lang="en-US" sz="2000" b="0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KE = 3610 </a:t>
            </a:r>
            <a:r>
              <a:rPr lang="en-US" sz="2000" b="0" dirty="0" smtClean="0"/>
              <a:t>ft-lb</a:t>
            </a:r>
          </a:p>
          <a:p>
            <a:pPr marL="342900" indent="-342900">
              <a:buFont typeface="Arial" pitchFamily="34" charset="0"/>
              <a:buChar char="•"/>
            </a:pPr>
            <a:endParaRPr lang="en-US" b="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29200" y="1828800"/>
            <a:ext cx="329184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Final Descent Stage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/>
              <a:t>Descending in three sections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smtClean="0"/>
              <a:t>KE</a:t>
            </a:r>
            <a:r>
              <a:rPr lang="en-US" sz="1050" b="0" dirty="0" smtClean="0"/>
              <a:t>A V</a:t>
            </a:r>
            <a:r>
              <a:rPr lang="en-US" sz="2000" b="0" dirty="0" smtClean="0"/>
              <a:t>= 61.6 </a:t>
            </a:r>
            <a:r>
              <a:rPr lang="en-US" sz="2000" b="0" dirty="0"/>
              <a:t>ft-lb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 err="1" smtClean="0"/>
              <a:t>KE</a:t>
            </a:r>
            <a:r>
              <a:rPr lang="en-US" sz="1050" b="0" dirty="0" err="1" smtClean="0"/>
              <a:t>Booster</a:t>
            </a:r>
            <a:r>
              <a:rPr lang="en-US" sz="1050" b="0" dirty="0" smtClean="0"/>
              <a:t> </a:t>
            </a:r>
            <a:r>
              <a:rPr lang="en-US" sz="2000" b="0" dirty="0" smtClean="0"/>
              <a:t>= 74.6 </a:t>
            </a:r>
            <a:r>
              <a:rPr lang="en-US" sz="2000" b="0" dirty="0"/>
              <a:t>ft-lb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0" dirty="0"/>
              <a:t>KE</a:t>
            </a:r>
            <a:r>
              <a:rPr lang="en-US" sz="1050" b="0" dirty="0"/>
              <a:t>NC/</a:t>
            </a:r>
            <a:r>
              <a:rPr lang="en-US" sz="1050" b="0" dirty="0" smtClean="0"/>
              <a:t>SMD </a:t>
            </a:r>
            <a:r>
              <a:rPr lang="en-US" sz="2000" b="0" dirty="0" smtClean="0"/>
              <a:t>= 53.5 </a:t>
            </a:r>
            <a:r>
              <a:rPr lang="en-US" sz="2000" b="0" dirty="0"/>
              <a:t>ft-lb</a:t>
            </a:r>
          </a:p>
          <a:p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18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2743200" cy="7623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W</a:t>
            </a: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ilfred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err="1" smtClean="0"/>
              <a:t>Arduino</a:t>
            </a:r>
            <a:r>
              <a:rPr lang="en-US" sz="2000" dirty="0" smtClean="0"/>
              <a:t> Nano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Magnetometer </a:t>
            </a:r>
            <a:r>
              <a:rPr lang="en-US" sz="2000" dirty="0"/>
              <a:t>(3-axis</a:t>
            </a:r>
            <a:r>
              <a:rPr lang="en-US" sz="2000" dirty="0" smtClean="0"/>
              <a:t>)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Operational </a:t>
            </a:r>
            <a:r>
              <a:rPr lang="en-US" sz="2000" dirty="0" smtClean="0"/>
              <a:t>Amp 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Micro-SD </a:t>
            </a:r>
            <a:r>
              <a:rPr lang="en-US" sz="2000" dirty="0" smtClean="0"/>
              <a:t>storage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Accelerometer (3-axis)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86140" y="6324601"/>
            <a:ext cx="553720" cy="533399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056D41-80FB-4E5F-BFFF-134117111D57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22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017" t="13500" r="8011" b="16875"/>
          <a:stretch>
            <a:fillRect/>
          </a:stretch>
        </p:blipFill>
        <p:spPr>
          <a:xfrm>
            <a:off x="1143000" y="4191000"/>
            <a:ext cx="1571144" cy="2177761"/>
          </a:xfrm>
          <a:prstGeom prst="rect">
            <a:avLst/>
          </a:prstGeom>
          <a:effectLst>
            <a:glow rad="101600">
              <a:srgbClr val="46A6BF">
                <a:alpha val="40000"/>
              </a:srgbClr>
            </a:glow>
            <a:softEdge rad="38100"/>
          </a:effectLst>
        </p:spPr>
      </p:pic>
      <p:sp>
        <p:nvSpPr>
          <p:cNvPr id="6" name="Rectangle 5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81200"/>
            <a:ext cx="4764541" cy="3657600"/>
          </a:xfrm>
          <a:prstGeom prst="rect">
            <a:avLst/>
          </a:prstGeom>
          <a:effectLst>
            <a:glow rad="101600">
              <a:srgbClr val="46A6BF">
                <a:alpha val="40000"/>
              </a:srgbClr>
            </a:glow>
            <a:softEdge rad="38100"/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550368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2741"/>
            <a:ext cx="2590800" cy="83851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Wilfred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8001000" cy="396240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err="1" smtClean="0"/>
              <a:t>Arduino</a:t>
            </a:r>
            <a:r>
              <a:rPr lang="en-US" sz="2000" dirty="0" smtClean="0"/>
              <a:t> Mega 2560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Xbee-Pro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BMP085 – Temperature, Pressure, </a:t>
            </a:r>
          </a:p>
          <a:p>
            <a:pPr>
              <a:buClr>
                <a:srgbClr val="008000"/>
              </a:buClr>
            </a:pPr>
            <a:r>
              <a:rPr lang="en-US" sz="2000" dirty="0"/>
              <a:t>	 </a:t>
            </a:r>
            <a:r>
              <a:rPr lang="en-US" sz="2000" dirty="0" smtClean="0"/>
              <a:t>         Altitude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DHT11 – Humidity 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TSL2561 – Light Sensor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/>
              <a:t>TTL Serial JPEG </a:t>
            </a:r>
            <a:r>
              <a:rPr lang="en-US" sz="2000" dirty="0" smtClean="0"/>
              <a:t>– Camera  </a:t>
            </a:r>
          </a:p>
          <a:p>
            <a:pPr marL="342900" indent="-342900">
              <a:buClr>
                <a:srgbClr val="008000"/>
              </a:buClr>
              <a:buFont typeface="Arial" pitchFamily="34" charset="0"/>
              <a:buChar char="•"/>
            </a:pPr>
            <a:r>
              <a:rPr lang="en-US" sz="2000" dirty="0" smtClean="0"/>
              <a:t>Real time clock</a:t>
            </a:r>
            <a:endParaRPr lang="en-US" sz="2000" b="1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248400"/>
            <a:ext cx="4775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23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00600" y="990600"/>
            <a:ext cx="3810000" cy="5080000"/>
          </a:xfrm>
          <a:prstGeom prst="rect">
            <a:avLst/>
          </a:prstGeom>
          <a:effectLst>
            <a:glow rad="101600">
              <a:srgbClr val="46A6BF">
                <a:alpha val="40000"/>
              </a:srgbClr>
            </a:glow>
            <a:softEdge rad="38100"/>
          </a:effectLst>
        </p:spPr>
      </p:pic>
      <p:sp>
        <p:nvSpPr>
          <p:cNvPr id="7" name="Rectangle 6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81315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2743200" cy="7623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Timeline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7467600" cy="4525963"/>
          </a:xfrm>
        </p:spPr>
        <p:txBody>
          <a:bodyPr/>
          <a:lstStyle/>
          <a:p>
            <a:pPr marL="118872" indent="0"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172200"/>
            <a:ext cx="553720" cy="5334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5D7521B-DBB4-4C07-B165-E8F0258FBEB0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24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</p:spPr>
      </p:pic>
      <p:sp>
        <p:nvSpPr>
          <p:cNvPr id="6" name="Rectangle 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900385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46" y="381000"/>
            <a:ext cx="5181600" cy="7623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Important Dates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951484"/>
          </a:xfrm>
        </p:spPr>
        <p:txBody>
          <a:bodyPr/>
          <a:lstStyle/>
          <a:p>
            <a:pPr marL="118872" indent="0"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32177" y="6432021"/>
            <a:ext cx="611823" cy="3651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5D7521B-DBB4-4C07-B165-E8F0258FBEB0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25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75" y="1219200"/>
            <a:ext cx="48736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Rocket</a:t>
            </a:r>
          </a:p>
          <a:p>
            <a:r>
              <a:rPr lang="en-US" sz="2000" b="1" dirty="0" smtClean="0"/>
              <a:t>Jan. 27 &amp; Feb. 16- Subscale Testing</a:t>
            </a:r>
          </a:p>
          <a:p>
            <a:r>
              <a:rPr lang="en-US" sz="2000" b="1" dirty="0" smtClean="0"/>
              <a:t>Feb. 23- Ejection Charge Test</a:t>
            </a:r>
          </a:p>
          <a:p>
            <a:r>
              <a:rPr lang="en-US" sz="2000" b="1" dirty="0" smtClean="0"/>
              <a:t>Mar. 10- Full Scale Low Power</a:t>
            </a:r>
          </a:p>
          <a:p>
            <a:endParaRPr lang="en-US" sz="2000" dirty="0" smtClean="0"/>
          </a:p>
          <a:p>
            <a:endParaRPr lang="en-US" sz="2400" dirty="0"/>
          </a:p>
        </p:txBody>
      </p:sp>
      <p:sp>
        <p:nvSpPr>
          <p:cNvPr id="4" name="AutoShape 2" descr="IMG_6445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81200" y="2704084"/>
            <a:ext cx="5220493" cy="3874361"/>
          </a:xfrm>
          <a:prstGeom prst="rect">
            <a:avLst/>
          </a:prstGeom>
          <a:effectLst>
            <a:glow rad="101600">
              <a:srgbClr val="46A6BF">
                <a:alpha val="40000"/>
              </a:srgbClr>
            </a:glow>
            <a:softEdge rad="38100"/>
          </a:effectLst>
        </p:spPr>
      </p:pic>
      <p:sp>
        <p:nvSpPr>
          <p:cNvPr id="8" name="Rectangle 7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95536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5791200" cy="838518"/>
          </a:xfrm>
        </p:spPr>
        <p:txBody>
          <a:bodyPr/>
          <a:lstStyle/>
          <a:p>
            <a:r>
              <a:rPr lang="en-US" b="1" dirty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Important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1"/>
            <a:ext cx="6096000" cy="3429000"/>
          </a:xfrm>
        </p:spPr>
        <p:txBody>
          <a:bodyPr/>
          <a:lstStyle/>
          <a:p>
            <a:r>
              <a:rPr lang="en-US" sz="2400" u="sng" dirty="0"/>
              <a:t>Education </a:t>
            </a:r>
            <a:r>
              <a:rPr lang="en-US" sz="2400" u="sng" dirty="0" smtClean="0"/>
              <a:t>Outreach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Sept. 29- WCC 12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Annual </a:t>
            </a:r>
            <a:r>
              <a:rPr lang="en-US" sz="1800" dirty="0" err="1" smtClean="0"/>
              <a:t>Ho’olaule’a</a:t>
            </a: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Oct. 28- Le </a:t>
            </a:r>
            <a:r>
              <a:rPr lang="en-US" sz="1800" dirty="0" err="1" smtClean="0"/>
              <a:t>Jardin</a:t>
            </a:r>
            <a:r>
              <a:rPr lang="en-US" sz="1800" dirty="0" smtClean="0"/>
              <a:t> Academy Business Fair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Nov. 10- Aerospace Flight Lab Gifted &amp; Talented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Dec. 2- Kaneohe Christmas Parade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Dec. 3- American Cancer Society Family Camp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Jan. 19- Physics Olympics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 smtClean="0"/>
              <a:t>Feb. 9- Wow! That’s Engineering!</a:t>
            </a:r>
          </a:p>
          <a:p>
            <a:endParaRPr lang="en-US" b="0" dirty="0" smtClean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81600" y="228600"/>
            <a:ext cx="3708400" cy="2781300"/>
          </a:xfrm>
          <a:prstGeom prst="rect">
            <a:avLst/>
          </a:prstGeom>
          <a:effectLst>
            <a:glow rad="101600">
              <a:srgbClr val="46A6BF">
                <a:alpha val="40000"/>
              </a:srgbClr>
            </a:glow>
            <a:softEdge rad="38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67927" y="3581400"/>
            <a:ext cx="3422073" cy="2895600"/>
          </a:xfrm>
          <a:prstGeom prst="rect">
            <a:avLst/>
          </a:prstGeom>
          <a:effectLst>
            <a:glow rad="101600">
              <a:srgbClr val="46A6BF">
                <a:alpha val="40000"/>
              </a:srgbClr>
            </a:glow>
            <a:softEdge rad="38100"/>
          </a:effectLst>
        </p:spPr>
      </p:pic>
      <p:sp>
        <p:nvSpPr>
          <p:cNvPr id="6" name="Rectangle 5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89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916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24242" y="6182359"/>
            <a:ext cx="553720" cy="533399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F5123F4-00A9-48D8-B81F-BC7BCBD052FD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27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pic>
        <p:nvPicPr>
          <p:cNvPr id="16389" name="Picture 5" descr="C:\Users\Kristi\Desktop\Web 2012\IMG_2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352800" cy="5029200"/>
          </a:xfrm>
          <a:prstGeom prst="rect">
            <a:avLst/>
          </a:prstGeom>
          <a:noFill/>
          <a:effectLst>
            <a:glow rad="101600">
              <a:srgbClr val="46A6BF">
                <a:alpha val="40000"/>
              </a:srgbClr>
            </a:glow>
            <a:softEdge rad="381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1219200"/>
            <a:ext cx="5257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rgbClr val="33CC33"/>
                  </a:solidFill>
                </a:ln>
              </a:rPr>
              <a:t>Acknowledgements: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Hawai’i Space Grant Consortium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Indigenous Knowledge in Engineering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Dr. Joe </a:t>
            </a:r>
            <a:r>
              <a:rPr lang="en-US" sz="2400" b="1" dirty="0" err="1" smtClean="0"/>
              <a:t>Ciotti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Dr. Jacob Hudson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Jim and Becky Green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/>
              <a:t>Joleen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Iwaniec</a:t>
            </a:r>
            <a:r>
              <a:rPr lang="en-US" sz="2400" b="1" dirty="0" smtClean="0"/>
              <a:t> </a:t>
            </a:r>
          </a:p>
          <a:p>
            <a:endParaRPr lang="en-US" sz="3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035608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7467600" cy="83851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  <a:ea typeface="+mj-ea"/>
                <a:cs typeface="+mj-cs"/>
              </a:rPr>
              <a:t>Rocket Design Criteria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772400" cy="4373563"/>
          </a:xfrm>
        </p:spPr>
        <p:txBody>
          <a:bodyPr/>
          <a:lstStyle/>
          <a:p>
            <a:pPr marL="342900" indent="-342900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Build a Rocket to be launched to an altitude of 5280 ft. (1 mile)</a:t>
            </a:r>
          </a:p>
          <a:p>
            <a:pPr marL="342900" indent="-342900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Rocket must carry a scientific payload</a:t>
            </a:r>
          </a:p>
          <a:p>
            <a:pPr marL="342900" indent="-342900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en-US" dirty="0" smtClean="0"/>
              <a:t>Rocket must return safely</a:t>
            </a:r>
          </a:p>
          <a:p>
            <a:pPr marL="68580" indent="0" eaLnBrk="1" hangingPunct="1">
              <a:buNone/>
            </a:pPr>
            <a:endParaRPr lang="en-US" b="0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24600"/>
            <a:ext cx="401320" cy="3651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B3FA95C-35F3-43FB-8818-6BEB51EDD92D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3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520508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458239"/>
            <a:ext cx="535623" cy="3651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B928DDB-3F32-4B3D-B086-B1FFD651F737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4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90600"/>
            <a:ext cx="3200400" cy="7302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The</a:t>
            </a:r>
            <a:r>
              <a:rPr lang="en-US" sz="44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Green</a:t>
            </a:r>
            <a:r>
              <a:rPr lang="en-US" sz="44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 </a:t>
            </a:r>
            <a:br>
              <a:rPr lang="en-US" sz="44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</a:b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</a:rPr>
              <a:t>Machine</a:t>
            </a:r>
            <a:endParaRPr lang="en-US" sz="4400" b="1" dirty="0">
              <a:ln>
                <a:solidFill>
                  <a:srgbClr val="33CC33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"/>
            <a:ext cx="5257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739587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77000"/>
            <a:ext cx="477520" cy="3651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B928DDB-3F32-4B3D-B086-B1FFD651F737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5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2514600" cy="11874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  <a:ea typeface="+mj-ea"/>
                <a:cs typeface="+mj-cs"/>
              </a:rPr>
              <a:t>Flight Profile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662" b="8002"/>
          <a:stretch/>
        </p:blipFill>
        <p:spPr>
          <a:xfrm>
            <a:off x="2895600" y="36286"/>
            <a:ext cx="5624094" cy="682171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Rectangle 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13606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086600" cy="83851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ln>
                  <a:solidFill>
                    <a:srgbClr val="33CC33"/>
                  </a:solidFill>
                </a:ln>
                <a:solidFill>
                  <a:schemeClr val="tx1"/>
                </a:solidFill>
                <a:ea typeface="+mj-ea"/>
                <a:cs typeface="+mj-cs"/>
              </a:rPr>
              <a:t>Rocket Design Details</a:t>
            </a:r>
            <a:endParaRPr lang="en-US" sz="4000" b="1" dirty="0">
              <a:ln>
                <a:solidFill>
                  <a:srgbClr val="33CC33"/>
                </a:solidFill>
              </a:ln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08525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8000"/>
              </a:buClr>
            </a:pPr>
            <a:r>
              <a:rPr lang="en-US" dirty="0" smtClean="0"/>
              <a:t>Length:	 		124 in.</a:t>
            </a:r>
          </a:p>
          <a:p>
            <a:pPr eaLnBrk="1" hangingPunct="1">
              <a:buClr>
                <a:srgbClr val="008000"/>
              </a:buClr>
            </a:pPr>
            <a:r>
              <a:rPr lang="en-US" dirty="0" smtClean="0"/>
              <a:t>Diameter:		6</a:t>
            </a:r>
            <a:r>
              <a:rPr lang="en-US" dirty="0"/>
              <a:t> </a:t>
            </a:r>
            <a:r>
              <a:rPr lang="en-US" dirty="0" smtClean="0"/>
              <a:t>in.</a:t>
            </a:r>
          </a:p>
          <a:p>
            <a:pPr eaLnBrk="1" hangingPunct="1">
              <a:buClr>
                <a:srgbClr val="008000"/>
              </a:buClr>
            </a:pPr>
            <a:r>
              <a:rPr lang="en-US" dirty="0" smtClean="0"/>
              <a:t>Unloaded Weight:	496 oz.</a:t>
            </a:r>
          </a:p>
          <a:p>
            <a:pPr eaLnBrk="1" hangingPunct="1">
              <a:buClr>
                <a:srgbClr val="008000"/>
              </a:buClr>
            </a:pPr>
            <a:r>
              <a:rPr lang="en-US" dirty="0" smtClean="0"/>
              <a:t>Weight:	</a:t>
            </a:r>
            <a:r>
              <a:rPr lang="en-US" dirty="0"/>
              <a:t>	</a:t>
            </a:r>
            <a:r>
              <a:rPr lang="en-US" dirty="0" smtClean="0"/>
              <a:t>	724 oz.</a:t>
            </a:r>
          </a:p>
          <a:p>
            <a:pPr eaLnBrk="1" hangingPunct="1">
              <a:buClr>
                <a:srgbClr val="008000"/>
              </a:buClr>
            </a:pPr>
            <a:r>
              <a:rPr lang="en-US" dirty="0" smtClean="0"/>
              <a:t>Materials:		G10 Fiberglass</a:t>
            </a:r>
          </a:p>
          <a:p>
            <a:pPr eaLnBrk="1" hangingPunct="1">
              <a:buClr>
                <a:srgbClr val="008000"/>
              </a:buClr>
            </a:pPr>
            <a:r>
              <a:rPr lang="en-US" dirty="0" smtClean="0"/>
              <a:t>Recovery:		Dual Deployment, Electronic</a:t>
            </a:r>
          </a:p>
          <a:p>
            <a:pPr eaLnBrk="1" hangingPunct="1">
              <a:buClr>
                <a:srgbClr val="008000"/>
              </a:buClr>
            </a:pPr>
            <a:r>
              <a:rPr lang="en-US" dirty="0" smtClean="0"/>
              <a:t>Propulsion:	 	AEROTECH L1500T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24600"/>
            <a:ext cx="401320" cy="3651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6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9757082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248400"/>
            <a:ext cx="5537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7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454779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248400"/>
            <a:ext cx="5537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8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864449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248400"/>
            <a:ext cx="553720" cy="44132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965C4B-FA2D-48B7-A3F1-BB5EF61843F5}" type="slidenum">
              <a:rPr lang="en-US">
                <a:solidFill>
                  <a:srgbClr val="BCBCBC"/>
                </a:solidFill>
                <a:latin typeface="Arial Black" charset="0"/>
              </a:rPr>
              <a:pPr eaLnBrk="1" hangingPunct="1"/>
              <a:t>9</a:t>
            </a:fld>
            <a:endParaRPr lang="en-US" dirty="0">
              <a:solidFill>
                <a:srgbClr val="BCBCBC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864449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3584</TotalTime>
  <Words>607</Words>
  <Application>Microsoft Macintosh PowerPoint</Application>
  <PresentationFormat>On-screen Show (4:3)</PresentationFormat>
  <Paragraphs>147</Paragraphs>
  <Slides>27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Essential</vt:lpstr>
      <vt:lpstr>Critical Design Review USLI</vt:lpstr>
      <vt:lpstr>Rocket: The Green Machine Payload: Wilfred</vt:lpstr>
      <vt:lpstr>Rocket Design Criteria</vt:lpstr>
      <vt:lpstr>The Green  Machine</vt:lpstr>
      <vt:lpstr>Flight Profile</vt:lpstr>
      <vt:lpstr>Rocket Design Details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Motor Selection</vt:lpstr>
      <vt:lpstr>Flight Characteristics</vt:lpstr>
      <vt:lpstr>Rocket Stability</vt:lpstr>
      <vt:lpstr>Variable Drag Configuration</vt:lpstr>
      <vt:lpstr>Slide 19</vt:lpstr>
      <vt:lpstr>Descent: Parachutes</vt:lpstr>
      <vt:lpstr>Descent:  Kinetic Energy Calculations</vt:lpstr>
      <vt:lpstr>Wilfred</vt:lpstr>
      <vt:lpstr>Wilfred</vt:lpstr>
      <vt:lpstr>Timeline</vt:lpstr>
      <vt:lpstr>Important Dates</vt:lpstr>
      <vt:lpstr>Important Dates</vt:lpstr>
      <vt:lpstr>Slide 27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Design review</dc:title>
  <dc:creator>Windows User</dc:creator>
  <cp:lastModifiedBy>Lyra Hancock</cp:lastModifiedBy>
  <cp:revision>95</cp:revision>
  <dcterms:created xsi:type="dcterms:W3CDTF">2013-01-14T07:12:01Z</dcterms:created>
  <dcterms:modified xsi:type="dcterms:W3CDTF">2013-01-14T07:29:53Z</dcterms:modified>
</cp:coreProperties>
</file>