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83" r:id="rId6"/>
    <p:sldId id="261" r:id="rId7"/>
    <p:sldId id="272" r:id="rId8"/>
    <p:sldId id="273" r:id="rId9"/>
    <p:sldId id="274" r:id="rId10"/>
    <p:sldId id="281" r:id="rId11"/>
    <p:sldId id="280" r:id="rId12"/>
    <p:sldId id="277" r:id="rId13"/>
    <p:sldId id="278" r:id="rId14"/>
    <p:sldId id="279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85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65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USLI%202013%20Gantt%20Chart%20II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</c:spPr>
          <c:invertIfNegative val="0"/>
          <c:cat>
            <c:strRef>
              <c:f>Sheet1!$A$3:$A$28</c:f>
              <c:strCache>
                <c:ptCount val="22"/>
                <c:pt idx="0">
                  <c:v>PDR</c:v>
                </c:pt>
                <c:pt idx="1">
                  <c:v>CDR</c:v>
                </c:pt>
                <c:pt idx="2">
                  <c:v>FRR</c:v>
                </c:pt>
                <c:pt idx="3">
                  <c:v>PLAR</c:v>
                </c:pt>
                <c:pt idx="5">
                  <c:v>Rocket Construction</c:v>
                </c:pt>
                <c:pt idx="6">
                  <c:v>Deployment Test</c:v>
                </c:pt>
                <c:pt idx="7">
                  <c:v>FSLP</c:v>
                </c:pt>
                <c:pt idx="8">
                  <c:v>Sensor Testing</c:v>
                </c:pt>
                <c:pt idx="9">
                  <c:v>Software Integration</c:v>
                </c:pt>
                <c:pt idx="10">
                  <c:v>(GND) Hardware Construction</c:v>
                </c:pt>
                <c:pt idx="11">
                  <c:v>(GND) Payload Testing</c:v>
                </c:pt>
                <c:pt idx="12">
                  <c:v>(FLY) Hardware Construction</c:v>
                </c:pt>
                <c:pt idx="13">
                  <c:v>(FLY) Payload Testing</c:v>
                </c:pt>
                <c:pt idx="15">
                  <c:v>Launch Day I</c:v>
                </c:pt>
                <c:pt idx="16">
                  <c:v>Launch Day II</c:v>
                </c:pt>
                <c:pt idx="18">
                  <c:v>Education Outreach</c:v>
                </c:pt>
                <c:pt idx="19">
                  <c:v>Le Jardin Academy Business Fair</c:v>
                </c:pt>
                <c:pt idx="20">
                  <c:v>Kaneohe Christmas Parade</c:v>
                </c:pt>
                <c:pt idx="21">
                  <c:v>American Cancer Society Family Camp</c:v>
                </c:pt>
              </c:strCache>
            </c:strRef>
          </c:cat>
          <c:val>
            <c:numRef>
              <c:f>Sheet1!$B$3:$B$28</c:f>
              <c:numCache>
                <c:formatCode>m/d/yy</c:formatCode>
                <c:ptCount val="26"/>
                <c:pt idx="0">
                  <c:v>39707</c:v>
                </c:pt>
                <c:pt idx="1">
                  <c:v>39767</c:v>
                </c:pt>
                <c:pt idx="2">
                  <c:v>39844</c:v>
                </c:pt>
                <c:pt idx="3">
                  <c:v>39927</c:v>
                </c:pt>
                <c:pt idx="5">
                  <c:v>39825</c:v>
                </c:pt>
                <c:pt idx="6">
                  <c:v>39866</c:v>
                </c:pt>
                <c:pt idx="7">
                  <c:v>39874</c:v>
                </c:pt>
                <c:pt idx="8">
                  <c:v>39707</c:v>
                </c:pt>
                <c:pt idx="9">
                  <c:v>39748</c:v>
                </c:pt>
                <c:pt idx="10">
                  <c:v>39748</c:v>
                </c:pt>
                <c:pt idx="11">
                  <c:v>39781</c:v>
                </c:pt>
                <c:pt idx="12">
                  <c:v>39818</c:v>
                </c:pt>
                <c:pt idx="13">
                  <c:v>39852</c:v>
                </c:pt>
                <c:pt idx="15">
                  <c:v>39755</c:v>
                </c:pt>
                <c:pt idx="16">
                  <c:v>39769</c:v>
                </c:pt>
                <c:pt idx="19">
                  <c:v>39748</c:v>
                </c:pt>
                <c:pt idx="20">
                  <c:v>39782</c:v>
                </c:pt>
                <c:pt idx="21">
                  <c:v>39783</c:v>
                </c:pt>
              </c:numCache>
            </c:numRef>
          </c:val>
        </c:ser>
        <c:ser>
          <c:idx val="1"/>
          <c:order val="1"/>
          <c:spPr>
            <a:solidFill>
              <a:schemeClr val="bg2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Sheet1!$A$3:$A$28</c:f>
              <c:strCache>
                <c:ptCount val="22"/>
                <c:pt idx="0">
                  <c:v>PDR</c:v>
                </c:pt>
                <c:pt idx="1">
                  <c:v>CDR</c:v>
                </c:pt>
                <c:pt idx="2">
                  <c:v>FRR</c:v>
                </c:pt>
                <c:pt idx="3">
                  <c:v>PLAR</c:v>
                </c:pt>
                <c:pt idx="5">
                  <c:v>Rocket Construction</c:v>
                </c:pt>
                <c:pt idx="6">
                  <c:v>Deployment Test</c:v>
                </c:pt>
                <c:pt idx="7">
                  <c:v>FSLP</c:v>
                </c:pt>
                <c:pt idx="8">
                  <c:v>Sensor Testing</c:v>
                </c:pt>
                <c:pt idx="9">
                  <c:v>Software Integration</c:v>
                </c:pt>
                <c:pt idx="10">
                  <c:v>(GND) Hardware Construction</c:v>
                </c:pt>
                <c:pt idx="11">
                  <c:v>(GND) Payload Testing</c:v>
                </c:pt>
                <c:pt idx="12">
                  <c:v>(FLY) Hardware Construction</c:v>
                </c:pt>
                <c:pt idx="13">
                  <c:v>(FLY) Payload Testing</c:v>
                </c:pt>
                <c:pt idx="15">
                  <c:v>Launch Day I</c:v>
                </c:pt>
                <c:pt idx="16">
                  <c:v>Launch Day II</c:v>
                </c:pt>
                <c:pt idx="18">
                  <c:v>Education Outreach</c:v>
                </c:pt>
                <c:pt idx="19">
                  <c:v>Le Jardin Academy Business Fair</c:v>
                </c:pt>
                <c:pt idx="20">
                  <c:v>Kaneohe Christmas Parade</c:v>
                </c:pt>
                <c:pt idx="21">
                  <c:v>American Cancer Society Family Camp</c:v>
                </c:pt>
              </c:strCache>
            </c:strRef>
          </c:cat>
          <c:val>
            <c:numRef>
              <c:f>Sheet1!$C$3:$C$28</c:f>
              <c:numCache>
                <c:formatCode>General</c:formatCode>
                <c:ptCount val="26"/>
                <c:pt idx="0">
                  <c:v>41</c:v>
                </c:pt>
                <c:pt idx="1">
                  <c:v>58</c:v>
                </c:pt>
                <c:pt idx="2">
                  <c:v>44</c:v>
                </c:pt>
                <c:pt idx="3">
                  <c:v>10</c:v>
                </c:pt>
                <c:pt idx="5">
                  <c:v>34</c:v>
                </c:pt>
                <c:pt idx="6">
                  <c:v>1</c:v>
                </c:pt>
                <c:pt idx="7">
                  <c:v>7</c:v>
                </c:pt>
                <c:pt idx="8">
                  <c:v>35</c:v>
                </c:pt>
                <c:pt idx="9">
                  <c:v>32</c:v>
                </c:pt>
                <c:pt idx="10">
                  <c:v>32</c:v>
                </c:pt>
                <c:pt idx="11">
                  <c:v>36</c:v>
                </c:pt>
                <c:pt idx="12">
                  <c:v>34</c:v>
                </c:pt>
                <c:pt idx="13">
                  <c:v>28</c:v>
                </c:pt>
                <c:pt idx="15">
                  <c:v>1</c:v>
                </c:pt>
                <c:pt idx="16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602816"/>
        <c:axId val="57604352"/>
      </c:barChart>
      <c:catAx>
        <c:axId val="57602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5760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604352"/>
        <c:scaling>
          <c:orientation val="minMax"/>
          <c:min val="39700"/>
        </c:scaling>
        <c:delete val="0"/>
        <c:axPos val="t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m/d/yy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57602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A801-38B9-4BB2-9035-B72E82D5B219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551B-730B-40C5-B88E-AD4F40EE0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F93708-4A66-4D38-9CFE-5DFDEAD09209}" type="slidenum">
              <a:rPr lang="en-US">
                <a:latin typeface="Calibri" charset="0"/>
              </a:rPr>
              <a:pPr eaLnBrk="1" hangingPunct="1"/>
              <a:t>2</a:t>
            </a:fld>
            <a:endParaRPr lang="en-US">
              <a:latin typeface="Calibri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8052506-61B5-4AA5-A5C9-22F5CCC338D5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66316D4-5A38-47EC-9382-7F3BFB348653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30B29A-B35B-4F62-B95B-427AD2CB5338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BB2133-9A3A-4201-B1BF-25A9189812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581336" cy="2301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dirty="0" smtClean="0">
                <a:ln w="5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a typeface="+mj-ea"/>
                <a:cs typeface="+mj-cs"/>
              </a:rPr>
              <a:t>Preliminary Design </a:t>
            </a:r>
            <a:br>
              <a:rPr lang="en-US" sz="5200" dirty="0" smtClean="0">
                <a:ln w="5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a typeface="+mj-ea"/>
                <a:cs typeface="+mj-cs"/>
              </a:rPr>
            </a:br>
            <a:r>
              <a:rPr lang="en-US" sz="5200" dirty="0" smtClean="0">
                <a:ln w="5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a typeface="+mj-ea"/>
                <a:cs typeface="+mj-cs"/>
              </a:rPr>
              <a:t>Review</a:t>
            </a:r>
            <a:endParaRPr lang="en-US" sz="5200" dirty="0">
              <a:ln w="5000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Windward Community College</a:t>
            </a:r>
          </a:p>
          <a:p>
            <a:pPr eaLnBrk="1" hangingPunct="1"/>
            <a:r>
              <a:rPr lang="en-US" sz="2400" dirty="0" smtClean="0"/>
              <a:t>University of Hawaii</a:t>
            </a:r>
          </a:p>
          <a:p>
            <a:pPr eaLnBrk="1" hangingPunct="1"/>
            <a:r>
              <a:rPr lang="en-US" sz="2400" dirty="0" smtClean="0"/>
              <a:t>2012-2013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35635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7CD6192-656B-4571-AC12-0C3B9D3CB336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1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991" b="42671"/>
          <a:stretch/>
        </p:blipFill>
        <p:spPr>
          <a:xfrm>
            <a:off x="0" y="838199"/>
            <a:ext cx="9144000" cy="5362955"/>
          </a:xfrm>
          <a:prstGeom prst="rect">
            <a:avLst/>
          </a:prstGeom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077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274" b="41054"/>
          <a:stretch/>
        </p:blipFill>
        <p:spPr>
          <a:xfrm>
            <a:off x="0" y="914400"/>
            <a:ext cx="9144000" cy="5166360"/>
          </a:xfrm>
          <a:prstGeom prst="rect">
            <a:avLst/>
          </a:prstGeom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38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"/>
          <a:stretch/>
        </p:blipFill>
        <p:spPr bwMode="auto">
          <a:xfrm>
            <a:off x="1" y="0"/>
            <a:ext cx="90866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8000"/>
                </a:solidFill>
                <a:ea typeface="+mj-ea"/>
                <a:cs typeface="+mj-cs"/>
              </a:rPr>
              <a:t>Characteristics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008000"/>
              </a:buClr>
            </a:pPr>
            <a:r>
              <a:rPr lang="en-US" dirty="0" smtClean="0"/>
              <a:t>GPS Flight in nose cone 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Variable Drag Configuration (VDC) 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Four-fin design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Avionics</a:t>
            </a:r>
          </a:p>
          <a:p>
            <a:pPr eaLnBrk="1" hangingPunct="1">
              <a:buClr>
                <a:srgbClr val="008000"/>
              </a:buClr>
            </a:pPr>
            <a:endParaRPr lang="en-US" dirty="0"/>
          </a:p>
          <a:p>
            <a:pPr eaLnBrk="1" hangingPunct="1">
              <a:buClr>
                <a:srgbClr val="008000"/>
              </a:buClr>
            </a:pPr>
            <a:endParaRPr lang="en-US" dirty="0" smtClean="0"/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Dual deployment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828800" y="3505201"/>
            <a:ext cx="62484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93776" indent="-457200" algn="l" eaLnBrk="1" hangingPunct="1">
              <a:buClr>
                <a:srgbClr val="008000"/>
              </a:buClr>
              <a:buFont typeface="Arial"/>
              <a:buChar char="•"/>
            </a:pPr>
            <a:r>
              <a:rPr lang="en-US" sz="3000" dirty="0"/>
              <a:t>Feather weight Raven-2   </a:t>
            </a:r>
          </a:p>
          <a:p>
            <a:pPr marL="493776" indent="-457200" algn="l" eaLnBrk="1" hangingPunct="1">
              <a:buClr>
                <a:srgbClr val="008000"/>
              </a:buClr>
              <a:buFont typeface="Arial"/>
              <a:buChar char="•"/>
            </a:pPr>
            <a:r>
              <a:rPr lang="en-US" sz="3000" dirty="0" smtClean="0"/>
              <a:t>Perfect </a:t>
            </a:r>
            <a:r>
              <a:rPr lang="en-US" sz="3000" dirty="0"/>
              <a:t>Flight MAWD</a:t>
            </a:r>
          </a:p>
          <a:p>
            <a:pPr eaLnBrk="1" hangingPunct="1"/>
            <a:fld id="{D0FFD980-4E91-46B6-8B78-5CCD7F122AA7}" type="slidenum">
              <a:rPr lang="en-US" smtClean="0">
                <a:solidFill>
                  <a:srgbClr val="BCBCBC"/>
                </a:solidFill>
                <a:latin typeface="Arial Black" charset="0"/>
              </a:rPr>
              <a:pPr eaLnBrk="1" hangingPunct="1"/>
              <a:t>15</a:t>
            </a:fld>
            <a:endParaRPr lang="en-US" dirty="0">
              <a:solidFill>
                <a:srgbClr val="BCBCBC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0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8000"/>
                </a:solidFill>
                <a:ea typeface="+mj-ea"/>
                <a:cs typeface="+mj-cs"/>
              </a:rPr>
              <a:t>Rocket Stability</a:t>
            </a:r>
            <a:endParaRPr lang="en-US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922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00"/>
              </a:buClr>
            </a:pPr>
            <a:r>
              <a:rPr lang="en-US" dirty="0" smtClean="0"/>
              <a:t>Center of Pressure: 94.4”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</a:pPr>
            <a:r>
              <a:rPr lang="en-US" dirty="0" smtClean="0"/>
              <a:t>Center of Gravity: 81.7”</a:t>
            </a:r>
          </a:p>
          <a:p>
            <a:pPr>
              <a:buClr>
                <a:srgbClr val="008000"/>
              </a:buClr>
            </a:pPr>
            <a:endParaRPr lang="en-US" dirty="0" smtClean="0"/>
          </a:p>
          <a:p>
            <a:pPr>
              <a:buClr>
                <a:srgbClr val="008000"/>
              </a:buClr>
            </a:pPr>
            <a:r>
              <a:rPr lang="en-US" dirty="0" smtClean="0"/>
              <a:t>Stability: 2.12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0FF512A-B1AF-4C0D-8ABB-9E1EBFE9834E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16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8000"/>
                </a:solidFill>
              </a:rPr>
              <a:t>Motor Selection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24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8000"/>
              </a:buClr>
            </a:pPr>
            <a:r>
              <a:rPr lang="en-US" dirty="0" smtClean="0"/>
              <a:t>AEROTECH L1500T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Total Impulse:	5120 Ns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Casing: 			98/7680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Average Thrust: 	1537 N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Peak Thrust: 		2381 N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Burn Time: 		~3.0 sec</a:t>
            </a:r>
          </a:p>
          <a:p>
            <a:pPr>
              <a:buClr>
                <a:srgbClr val="008000"/>
              </a:buClr>
              <a:buFont typeface="Wingdings 2" charset="2"/>
              <a:buChar char=""/>
            </a:pPr>
            <a:r>
              <a:rPr lang="en-US" dirty="0" smtClean="0"/>
              <a:t>Thrust to weight: </a:t>
            </a:r>
            <a:r>
              <a:rPr lang="en-US" dirty="0"/>
              <a:t>   </a:t>
            </a:r>
            <a:r>
              <a:rPr lang="en-US" dirty="0" smtClean="0"/>
              <a:t>~7.44</a:t>
            </a:r>
          </a:p>
        </p:txBody>
      </p:sp>
    </p:spTree>
    <p:extLst>
      <p:ext uri="{BB962C8B-B14F-4D97-AF65-F5344CB8AC3E}">
        <p14:creationId xmlns:p14="http://schemas.microsoft.com/office/powerpoint/2010/main" val="35880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8000"/>
                </a:solidFill>
              </a:rPr>
              <a:t>Variable Drag Configuration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8000"/>
              </a:buClr>
              <a:buFont typeface="Wingdings" charset="2"/>
              <a:buChar char=""/>
            </a:pPr>
            <a:r>
              <a:rPr lang="en-US" dirty="0" smtClean="0"/>
              <a:t>Drag force is linear to ~30 degrees</a:t>
            </a:r>
          </a:p>
          <a:p>
            <a:pPr>
              <a:buClr>
                <a:srgbClr val="008000"/>
              </a:buClr>
              <a:buFont typeface="Wingdings" charset="2"/>
              <a:buChar char=""/>
            </a:pPr>
            <a:endParaRPr lang="en-US" dirty="0" smtClean="0"/>
          </a:p>
          <a:p>
            <a:pPr>
              <a:buClr>
                <a:srgbClr val="008000"/>
              </a:buClr>
              <a:buFont typeface="Wingdings" charset="2"/>
              <a:buChar char=""/>
            </a:pPr>
            <a:r>
              <a:rPr lang="en-US" dirty="0" smtClean="0"/>
              <a:t>Approximate altitude loss ~1.2%/degree</a:t>
            </a:r>
          </a:p>
          <a:p>
            <a:pPr>
              <a:buClr>
                <a:srgbClr val="008000"/>
              </a:buClr>
              <a:buFont typeface="Wingdings" charset="2"/>
              <a:buChar char=""/>
            </a:pPr>
            <a:endParaRPr lang="en-US" dirty="0" smtClean="0"/>
          </a:p>
          <a:p>
            <a:pPr>
              <a:buClr>
                <a:srgbClr val="008000"/>
              </a:buClr>
              <a:buFont typeface="Wingdings" charset="2"/>
              <a:buChar char=""/>
            </a:pPr>
            <a:r>
              <a:rPr lang="en-US" dirty="0" smtClean="0"/>
              <a:t>30 degree deployment yields ~36% loss</a:t>
            </a:r>
          </a:p>
          <a:p>
            <a:pPr>
              <a:buClr>
                <a:srgbClr val="008000"/>
              </a:buClr>
              <a:buFont typeface="Wingdings" charset="2"/>
              <a:buChar char=""/>
            </a:pPr>
            <a:endParaRPr lang="en-US" dirty="0" smtClean="0"/>
          </a:p>
          <a:p>
            <a:pPr>
              <a:buClr>
                <a:srgbClr val="008000"/>
              </a:buClr>
              <a:buFont typeface="Wingdings" charset="2"/>
              <a:buChar char=""/>
            </a:pPr>
            <a:r>
              <a:rPr lang="en-US" dirty="0" smtClean="0"/>
              <a:t>Must yield max altitude below 7180 </a:t>
            </a:r>
            <a:r>
              <a:rPr lang="en-US" dirty="0" err="1" smtClean="0"/>
              <a:t>ft</a:t>
            </a:r>
            <a:r>
              <a:rPr lang="en-US" dirty="0" smtClean="0"/>
              <a:t> and above 5280 </a:t>
            </a:r>
            <a:r>
              <a:rPr lang="en-US" dirty="0" err="1" smtClean="0"/>
              <a:t>ft</a:t>
            </a: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138E256-1ABA-47DF-AC1C-091E7A9A7AF5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18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8000"/>
                </a:solidFill>
              </a:rPr>
              <a:t>W</a:t>
            </a:r>
            <a:r>
              <a:rPr lang="en-US" dirty="0" smtClean="0">
                <a:solidFill>
                  <a:srgbClr val="008000"/>
                </a:solidFill>
              </a:rPr>
              <a:t>ilfred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</a:pPr>
            <a:r>
              <a:rPr lang="en-US" dirty="0"/>
              <a:t>Magnetometer (3-axis</a:t>
            </a:r>
            <a:r>
              <a:rPr lang="en-US" dirty="0" smtClean="0"/>
              <a:t>)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12-bit ADC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Operation Amp 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Micro SD storage</a:t>
            </a:r>
          </a:p>
          <a:p>
            <a:pPr>
              <a:buClr>
                <a:srgbClr val="008000"/>
              </a:buClr>
            </a:pPr>
            <a:r>
              <a:rPr lang="en-US" dirty="0" smtClean="0"/>
              <a:t>Accelerometer (3-axis)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E056D41-80FB-4E5F-BFFF-134117111D57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19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429000" cy="612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8077200" cy="22098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5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/>
                <a:ea typeface="+mj-ea"/>
                <a:cs typeface="+mj-cs"/>
              </a:rPr>
              <a:t>Rocket</a:t>
            </a:r>
            <a:r>
              <a:rPr lang="en-US" dirty="0">
                <a:ln w="5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:</a:t>
            </a:r>
            <a:r>
              <a:rPr lang="en-US" dirty="0" smtClean="0">
                <a:ln w="5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/>
                <a:ea typeface="+mj-ea"/>
                <a:cs typeface="+mj-cs"/>
              </a:rPr>
              <a:t> </a:t>
            </a:r>
            <a:r>
              <a:rPr lang="en-US" dirty="0" smtClean="0">
                <a:ln w="5000" cmpd="sng">
                  <a:solidFill>
                    <a:srgbClr val="46A6B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The Green Machine</a:t>
            </a:r>
            <a:r>
              <a:rPr lang="en-US" dirty="0" smtClean="0">
                <a:ln w="5000" cmpd="sng">
                  <a:solidFill>
                    <a:srgbClr val="46A6B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dirty="0" smtClean="0">
                <a:ln w="5000" cmpd="sng">
                  <a:solidFill>
                    <a:srgbClr val="46A6B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dirty="0" smtClean="0">
                <a:ln w="5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/>
                <a:ea typeface="+mj-ea"/>
                <a:cs typeface="+mj-cs"/>
              </a:rPr>
              <a:t>Payloads:</a:t>
            </a:r>
            <a:r>
              <a:rPr lang="en-US" dirty="0" smtClean="0">
                <a:ln w="5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dirty="0" smtClean="0">
                <a:ln w="5000" cmpd="sng">
                  <a:solidFill>
                    <a:srgbClr val="46A6B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+mj-ea"/>
                <a:cs typeface="+mj-cs"/>
              </a:rPr>
              <a:t>Wilfred</a:t>
            </a:r>
            <a:endParaRPr lang="en-US" dirty="0">
              <a:ln w="5000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35635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A3725E-F80B-481B-84AC-0AE7FB81D6C6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2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352800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Kao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Lele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Keu Loa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Kristi Ross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Lyra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Hancock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Warren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Mamizuka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Garcia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Kristin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Barsoumian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29389" y="262411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Team Official: Dr. Jacob Hudson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10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Wilfred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001000" cy="4623816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Font typeface="Wingdings 2" charset="2"/>
              <a:buChar char=""/>
            </a:pPr>
            <a:r>
              <a:rPr lang="en-US" sz="3000" dirty="0" smtClean="0"/>
              <a:t>Arduino Nano</a:t>
            </a:r>
          </a:p>
          <a:p>
            <a:pPr>
              <a:buClr>
                <a:srgbClr val="008000"/>
              </a:buClr>
              <a:buFont typeface="Wingdings 2" charset="2"/>
              <a:buChar char=""/>
            </a:pPr>
            <a:r>
              <a:rPr lang="en-US" sz="3000" dirty="0" smtClean="0"/>
              <a:t>Xbee-Pro</a:t>
            </a:r>
          </a:p>
          <a:p>
            <a:pPr>
              <a:buClr>
                <a:srgbClr val="008000"/>
              </a:buClr>
              <a:buFont typeface="Wingdings 2" charset="2"/>
              <a:buChar char=""/>
            </a:pPr>
            <a:r>
              <a:rPr lang="en-US" sz="3000" dirty="0" smtClean="0"/>
              <a:t>BMP085 – Temperature, Pressure, Altitude</a:t>
            </a:r>
          </a:p>
          <a:p>
            <a:pPr>
              <a:buClr>
                <a:srgbClr val="008000"/>
              </a:buClr>
              <a:buFont typeface="Wingdings 2" charset="2"/>
              <a:buChar char=""/>
            </a:pPr>
            <a:r>
              <a:rPr lang="en-US" sz="3000" dirty="0" smtClean="0"/>
              <a:t>DHT11 – Humidity </a:t>
            </a:r>
          </a:p>
          <a:p>
            <a:pPr>
              <a:buClr>
                <a:srgbClr val="008000"/>
              </a:buClr>
              <a:buFont typeface="Wingdings 2" charset="2"/>
              <a:buChar char=""/>
            </a:pPr>
            <a:r>
              <a:rPr lang="en-US" sz="3000" dirty="0" smtClean="0"/>
              <a:t>TSL2561 – </a:t>
            </a:r>
            <a:r>
              <a:rPr lang="en-US" sz="3000" smtClean="0"/>
              <a:t>Light Sensor</a:t>
            </a:r>
            <a:endParaRPr lang="en-US" sz="3000" dirty="0" smtClean="0"/>
          </a:p>
          <a:p>
            <a:pPr>
              <a:buClr>
                <a:srgbClr val="008000"/>
              </a:buClr>
              <a:buFont typeface="Wingdings 2" charset="2"/>
              <a:buChar char=""/>
            </a:pPr>
            <a:r>
              <a:rPr lang="en-US" sz="3000" dirty="0"/>
              <a:t>TTL Serial JPEG </a:t>
            </a:r>
            <a:r>
              <a:rPr lang="en-US" sz="3000" dirty="0" smtClean="0"/>
              <a:t>– Camera  </a:t>
            </a:r>
          </a:p>
          <a:p>
            <a:pPr>
              <a:buClr>
                <a:srgbClr val="008000"/>
              </a:buClr>
              <a:buFont typeface="Wingdings 2" charset="2"/>
              <a:buChar char=""/>
            </a:pPr>
            <a:r>
              <a:rPr lang="en-US" sz="3000" dirty="0" smtClean="0"/>
              <a:t>Real time clock</a:t>
            </a:r>
            <a:endParaRPr lang="en-US" sz="30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0DDAB5A-747B-4DC1-BC55-6CE9CED4B0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8000"/>
                </a:solidFill>
              </a:rPr>
              <a:t>Timeline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7467600" cy="4525963"/>
          </a:xfrm>
        </p:spPr>
        <p:txBody>
          <a:bodyPr/>
          <a:lstStyle/>
          <a:p>
            <a:pPr marL="118872" indent="0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D7521B-DBB4-4C07-B165-E8F0258FBEB0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21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602146"/>
              </p:ext>
            </p:extLst>
          </p:nvPr>
        </p:nvGraphicFramePr>
        <p:xfrm>
          <a:off x="762000" y="1676400"/>
          <a:ext cx="76581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0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8000"/>
                </a:solidFill>
              </a:rPr>
              <a:t>Important Dates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D7521B-DBB4-4C07-B165-E8F0258FBEB0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22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Rocket</a:t>
            </a:r>
          </a:p>
          <a:p>
            <a:r>
              <a:rPr lang="en-US" sz="2000" dirty="0" smtClean="0"/>
              <a:t>November 4 – Subscale testing</a:t>
            </a:r>
          </a:p>
          <a:p>
            <a:r>
              <a:rPr lang="en-US" sz="2000" dirty="0" smtClean="0"/>
              <a:t>January 3 – Subscale testing</a:t>
            </a:r>
          </a:p>
          <a:p>
            <a:r>
              <a:rPr lang="en-US" sz="2000" dirty="0" smtClean="0"/>
              <a:t>January 19 – Ejection Charge Test</a:t>
            </a:r>
          </a:p>
          <a:p>
            <a:r>
              <a:rPr lang="en-US" sz="2000" dirty="0" smtClean="0"/>
              <a:t>March 10 -  Full Scale Low Power</a:t>
            </a:r>
          </a:p>
          <a:p>
            <a:endParaRPr lang="en-US" sz="2000" dirty="0" smtClean="0"/>
          </a:p>
          <a:p>
            <a:r>
              <a:rPr lang="en-US" sz="2800" dirty="0" smtClean="0"/>
              <a:t>Education Outreach</a:t>
            </a:r>
          </a:p>
          <a:p>
            <a:r>
              <a:rPr lang="en-US" sz="2000" dirty="0" smtClean="0"/>
              <a:t>October 28</a:t>
            </a:r>
          </a:p>
          <a:p>
            <a:r>
              <a:rPr lang="en-US" sz="2000" dirty="0" smtClean="0"/>
              <a:t>December 1</a:t>
            </a:r>
          </a:p>
          <a:p>
            <a:r>
              <a:rPr lang="en-US" sz="2000" dirty="0" smtClean="0"/>
              <a:t>December 2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utoShape 2" descr="IMG_644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Kristi\AppData\Local\Temp\IMG_64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81400"/>
            <a:ext cx="4267200" cy="31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F5123F4-00A9-48D8-B81F-BC7BCBD052FD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23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  <p:pic>
        <p:nvPicPr>
          <p:cNvPr id="16389" name="Picture 5" descr="C:\Users\Kristi\Desktop\Web 2012\IMG_2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352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1524000"/>
            <a:ext cx="525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Acknowledgements: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Hawai’i NASA Space Grant Consortium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Indigenous Knowledge in Engineering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Dr. Joe </a:t>
            </a:r>
            <a:r>
              <a:rPr lang="en-US" sz="2400" dirty="0" err="1" smtClean="0"/>
              <a:t>Ciatti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Dr. Jacob Hudson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Jim and Becky Green</a:t>
            </a:r>
          </a:p>
          <a:p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8000"/>
                </a:solidFill>
                <a:ea typeface="+mj-ea"/>
                <a:cs typeface="+mj-cs"/>
              </a:rPr>
              <a:t>Rocket Design Criteria</a:t>
            </a:r>
            <a:endParaRPr lang="en-US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8000"/>
              </a:buClr>
            </a:pPr>
            <a:r>
              <a:rPr lang="en-US" b="1" dirty="0" smtClean="0"/>
              <a:t>Build a Rocket to be launched to an altitude of 5280 ft. (1 mile)</a:t>
            </a:r>
          </a:p>
          <a:p>
            <a:pPr eaLnBrk="1" hangingPunct="1">
              <a:buClr>
                <a:srgbClr val="008000"/>
              </a:buClr>
            </a:pPr>
            <a:r>
              <a:rPr lang="en-US" b="1" dirty="0" smtClean="0"/>
              <a:t>Rocket must carry a scientific payload</a:t>
            </a:r>
          </a:p>
          <a:p>
            <a:pPr eaLnBrk="1" hangingPunct="1">
              <a:buClr>
                <a:srgbClr val="008000"/>
              </a:buClr>
            </a:pPr>
            <a:r>
              <a:rPr lang="en-US" b="1" dirty="0" smtClean="0"/>
              <a:t>Rocket must return safely</a:t>
            </a:r>
          </a:p>
          <a:p>
            <a:pPr eaLnBrk="1" hangingPunct="1"/>
            <a:endParaRPr lang="en-US" b="1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B3FA95C-35F3-43FB-8818-6BEB51EDD92D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3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143000"/>
            <a:ext cx="3200400" cy="730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600" dirty="0" smtClean="0">
                <a:solidFill>
                  <a:srgbClr val="008000"/>
                </a:solidFill>
              </a:rPr>
              <a:t>The Green </a:t>
            </a:r>
            <a:br>
              <a:rPr lang="en-US" sz="4600" dirty="0" smtClean="0">
                <a:solidFill>
                  <a:srgbClr val="008000"/>
                </a:solidFill>
              </a:rPr>
            </a:br>
            <a:r>
              <a:rPr lang="en-US" sz="4600" dirty="0" smtClean="0">
                <a:solidFill>
                  <a:srgbClr val="008000"/>
                </a:solidFill>
              </a:rPr>
              <a:t>Machine</a:t>
            </a:r>
            <a:endParaRPr lang="en-US" sz="4600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B928DDB-3F32-4B3D-B086-B1FFD651F737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4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992"/>
            <a:ext cx="5486400" cy="621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3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143000"/>
            <a:ext cx="3200400" cy="730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dirty="0" smtClean="0">
                <a:solidFill>
                  <a:srgbClr val="008000"/>
                </a:solidFill>
                <a:ea typeface="+mj-ea"/>
                <a:cs typeface="+mj-cs"/>
              </a:rPr>
              <a:t>Flight Profile</a:t>
            </a:r>
            <a:endParaRPr lang="en-US" sz="4600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B928DDB-3F32-4B3D-B086-B1FFD651F737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5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662" b="8002"/>
          <a:stretch/>
        </p:blipFill>
        <p:spPr>
          <a:xfrm>
            <a:off x="3581400" y="228600"/>
            <a:ext cx="530087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8000"/>
                </a:solidFill>
                <a:ea typeface="+mj-ea"/>
                <a:cs typeface="+mj-cs"/>
              </a:rPr>
              <a:t>Rocket Design Details</a:t>
            </a:r>
            <a:endParaRPr lang="en-US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85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8000"/>
              </a:buClr>
            </a:pPr>
            <a:r>
              <a:rPr lang="en-US" dirty="0" smtClean="0"/>
              <a:t>Length:	 			121”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Diameter:			6”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Unloaded Weight:	</a:t>
            </a:r>
            <a:r>
              <a:rPr lang="en-US" dirty="0"/>
              <a:t>	</a:t>
            </a:r>
            <a:r>
              <a:rPr lang="en-US" dirty="0" smtClean="0"/>
              <a:t>496 oz.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Weight:	</a:t>
            </a:r>
            <a:r>
              <a:rPr lang="en-US" dirty="0"/>
              <a:t>	</a:t>
            </a:r>
            <a:r>
              <a:rPr lang="en-US" dirty="0" smtClean="0"/>
              <a:t>		724 oz.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Materials:			G10 Fiberglass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Recovery:			Dual Deployment, 						electronic</a:t>
            </a:r>
          </a:p>
          <a:p>
            <a:pPr eaLnBrk="1" hangingPunct="1">
              <a:buClr>
                <a:srgbClr val="008000"/>
              </a:buClr>
            </a:pPr>
            <a:r>
              <a:rPr lang="en-US" dirty="0" smtClean="0"/>
              <a:t>Propulsion:	 		AEROTECH L1500T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7965C4B-FA2D-48B7-A3F1-BB5EF61843F5}" type="slidenum">
              <a:rPr lang="en-US">
                <a:solidFill>
                  <a:srgbClr val="BCBCBC"/>
                </a:solidFill>
                <a:latin typeface="Arial Black" charset="0"/>
              </a:rPr>
              <a:pPr eaLnBrk="1" hangingPunct="1"/>
              <a:t>6</a:t>
            </a:fld>
            <a:endParaRPr lang="en-US">
              <a:solidFill>
                <a:srgbClr val="BCBCBC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669" b="52002"/>
          <a:stretch/>
        </p:blipFill>
        <p:spPr>
          <a:xfrm>
            <a:off x="0" y="1371600"/>
            <a:ext cx="9150311" cy="4419600"/>
          </a:xfrm>
          <a:prstGeom prst="rect">
            <a:avLst/>
          </a:prstGeom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45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116" b="17294"/>
          <a:stretch/>
        </p:blipFill>
        <p:spPr>
          <a:xfrm>
            <a:off x="0" y="609600"/>
            <a:ext cx="9192951" cy="5779008"/>
          </a:xfrm>
          <a:prstGeom prst="rect">
            <a:avLst/>
          </a:prstGeom>
          <a:effectLst>
            <a:glow rad="101600">
              <a:schemeClr val="bg1">
                <a:lumMod val="6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786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0</TotalTime>
  <Words>277</Words>
  <Application>Microsoft Office PowerPoint</Application>
  <PresentationFormat>On-screen Show (4:3)</PresentationFormat>
  <Paragraphs>110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Preliminary Design  Review</vt:lpstr>
      <vt:lpstr>Rocket: The Green Machine Payloads: Wilfred</vt:lpstr>
      <vt:lpstr>Rocket Design Criteria</vt:lpstr>
      <vt:lpstr>The Green  Machine</vt:lpstr>
      <vt:lpstr>Flight Profile</vt:lpstr>
      <vt:lpstr>Rocket Design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</vt:lpstr>
      <vt:lpstr>Rocket Stability</vt:lpstr>
      <vt:lpstr>Motor Selection</vt:lpstr>
      <vt:lpstr>Variable Drag Configuration</vt:lpstr>
      <vt:lpstr>Wilfred</vt:lpstr>
      <vt:lpstr>Wilfred</vt:lpstr>
      <vt:lpstr>Timeline</vt:lpstr>
      <vt:lpstr>Important Dates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Design review</dc:title>
  <dc:creator>Windows User</dc:creator>
  <cp:lastModifiedBy>Windows User</cp:lastModifiedBy>
  <cp:revision>46</cp:revision>
  <dcterms:created xsi:type="dcterms:W3CDTF">2011-11-26T23:40:01Z</dcterms:created>
  <dcterms:modified xsi:type="dcterms:W3CDTF">2012-10-29T08:13:35Z</dcterms:modified>
</cp:coreProperties>
</file>