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36"/>
  </p:notesMasterIdLst>
  <p:sldIdLst>
    <p:sldId id="283" r:id="rId3"/>
    <p:sldId id="284" r:id="rId4"/>
    <p:sldId id="285" r:id="rId5"/>
    <p:sldId id="286" r:id="rId6"/>
    <p:sldId id="287" r:id="rId7"/>
    <p:sldId id="288" r:id="rId8"/>
    <p:sldId id="289" r:id="rId9"/>
    <p:sldId id="271" r:id="rId10"/>
    <p:sldId id="273" r:id="rId11"/>
    <p:sldId id="274" r:id="rId12"/>
    <p:sldId id="275" r:id="rId13"/>
    <p:sldId id="276" r:id="rId14"/>
    <p:sldId id="277" r:id="rId15"/>
    <p:sldId id="278" r:id="rId16"/>
    <p:sldId id="257" r:id="rId17"/>
    <p:sldId id="258" r:id="rId18"/>
    <p:sldId id="259" r:id="rId19"/>
    <p:sldId id="260" r:id="rId20"/>
    <p:sldId id="261" r:id="rId21"/>
    <p:sldId id="290" r:id="rId22"/>
    <p:sldId id="291" r:id="rId23"/>
    <p:sldId id="292" r:id="rId24"/>
    <p:sldId id="293" r:id="rId25"/>
    <p:sldId id="294" r:id="rId26"/>
    <p:sldId id="295" r:id="rId27"/>
    <p:sldId id="296" r:id="rId28"/>
    <p:sldId id="297" r:id="rId29"/>
    <p:sldId id="298" r:id="rId30"/>
    <p:sldId id="279" r:id="rId31"/>
    <p:sldId id="280" r:id="rId32"/>
    <p:sldId id="281" r:id="rId33"/>
    <p:sldId id="282" r:id="rId34"/>
    <p:sldId id="299" r:id="rId35"/>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96"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3969C-C032-4D8A-B6A6-FCEE8F639C39}"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243E7DAD-E852-4F4A-B649-429C09413B96}">
      <dgm:prSet phldrT="[Text]"/>
      <dgm:spPr>
        <a:ln>
          <a:solidFill>
            <a:schemeClr val="accent1">
              <a:shade val="50000"/>
            </a:schemeClr>
          </a:solidFill>
        </a:ln>
      </dgm:spPr>
      <dgm:t>
        <a:bodyPr/>
        <a:lstStyle/>
        <a:p>
          <a:r>
            <a:rPr lang="en-US" dirty="0" smtClean="0"/>
            <a:t>High Impact Educational Practices</a:t>
          </a:r>
          <a:endParaRPr lang="en-US" dirty="0"/>
        </a:p>
      </dgm:t>
    </dgm:pt>
    <dgm:pt modelId="{9AB1CCC6-0AF0-413C-BA91-5611A198226F}" type="parTrans" cxnId="{FBFD74C3-86D4-4279-8359-094250ACBBFD}">
      <dgm:prSet/>
      <dgm:spPr/>
      <dgm:t>
        <a:bodyPr/>
        <a:lstStyle/>
        <a:p>
          <a:endParaRPr lang="en-US"/>
        </a:p>
      </dgm:t>
    </dgm:pt>
    <dgm:pt modelId="{251E4DD8-2FC5-4E92-B6E3-24A803E91634}" type="sibTrans" cxnId="{FBFD74C3-86D4-4279-8359-094250ACBBFD}">
      <dgm:prSet/>
      <dgm:spPr/>
      <dgm:t>
        <a:bodyPr/>
        <a:lstStyle/>
        <a:p>
          <a:endParaRPr lang="en-US"/>
        </a:p>
      </dgm:t>
    </dgm:pt>
    <dgm:pt modelId="{91BF922B-BC87-4088-B24F-BF4498CBA329}">
      <dgm:prSet phldrT="[Text]"/>
      <dgm:spPr>
        <a:ln>
          <a:solidFill>
            <a:schemeClr val="accent1">
              <a:shade val="50000"/>
            </a:schemeClr>
          </a:solidFill>
        </a:ln>
      </dgm:spPr>
      <dgm:t>
        <a:bodyPr/>
        <a:lstStyle/>
        <a:p>
          <a:r>
            <a:rPr lang="en-US" dirty="0" smtClean="0"/>
            <a:t>Student Engagement</a:t>
          </a:r>
          <a:endParaRPr lang="en-US" dirty="0"/>
        </a:p>
      </dgm:t>
    </dgm:pt>
    <dgm:pt modelId="{3EE42657-CC8D-4BCF-9410-88DC39F01688}" type="parTrans" cxnId="{18106CB3-9D32-4250-901D-C49E1CE91B98}">
      <dgm:prSet/>
      <dgm:spPr/>
      <dgm:t>
        <a:bodyPr/>
        <a:lstStyle/>
        <a:p>
          <a:endParaRPr lang="en-US"/>
        </a:p>
      </dgm:t>
    </dgm:pt>
    <dgm:pt modelId="{BD915323-9597-4447-AACC-BD0E45EC0F1F}" type="sibTrans" cxnId="{18106CB3-9D32-4250-901D-C49E1CE91B98}">
      <dgm:prSet/>
      <dgm:spPr>
        <a:ln>
          <a:solidFill>
            <a:schemeClr val="accent1">
              <a:shade val="50000"/>
            </a:schemeClr>
          </a:solidFill>
        </a:ln>
      </dgm:spPr>
      <dgm:t>
        <a:bodyPr/>
        <a:lstStyle/>
        <a:p>
          <a:endParaRPr lang="en-US"/>
        </a:p>
      </dgm:t>
    </dgm:pt>
    <dgm:pt modelId="{F9B294A7-1006-4E42-8628-18D314337D43}">
      <dgm:prSet phldrT="[Text]"/>
      <dgm:spPr>
        <a:ln>
          <a:solidFill>
            <a:schemeClr val="accent1">
              <a:shade val="50000"/>
            </a:schemeClr>
          </a:solidFill>
        </a:ln>
      </dgm:spPr>
      <dgm:t>
        <a:bodyPr/>
        <a:lstStyle/>
        <a:p>
          <a:r>
            <a:rPr lang="en-US" dirty="0" smtClean="0"/>
            <a:t>Student Learning</a:t>
          </a:r>
          <a:endParaRPr lang="en-US" dirty="0"/>
        </a:p>
      </dgm:t>
    </dgm:pt>
    <dgm:pt modelId="{82051AD4-9C5D-452B-9468-8D93EBF589C6}" type="parTrans" cxnId="{61830034-864F-4B86-8C63-38E39FF41D43}">
      <dgm:prSet/>
      <dgm:spPr/>
      <dgm:t>
        <a:bodyPr/>
        <a:lstStyle/>
        <a:p>
          <a:endParaRPr lang="en-US"/>
        </a:p>
      </dgm:t>
    </dgm:pt>
    <dgm:pt modelId="{C2A18661-A648-44C4-8AD1-6BE7CAC85878}" type="sibTrans" cxnId="{61830034-864F-4B86-8C63-38E39FF41D43}">
      <dgm:prSet/>
      <dgm:spPr>
        <a:ln>
          <a:solidFill>
            <a:schemeClr val="accent1">
              <a:shade val="50000"/>
            </a:schemeClr>
          </a:solidFill>
        </a:ln>
      </dgm:spPr>
      <dgm:t>
        <a:bodyPr/>
        <a:lstStyle/>
        <a:p>
          <a:endParaRPr lang="en-US"/>
        </a:p>
      </dgm:t>
    </dgm:pt>
    <dgm:pt modelId="{EA77C041-284D-4852-841B-3E7AC9140CA3}">
      <dgm:prSet phldrT="[Text]"/>
      <dgm:spPr>
        <a:ln>
          <a:solidFill>
            <a:schemeClr val="accent1">
              <a:shade val="50000"/>
            </a:schemeClr>
          </a:solidFill>
        </a:ln>
      </dgm:spPr>
      <dgm:t>
        <a:bodyPr/>
        <a:lstStyle/>
        <a:p>
          <a:r>
            <a:rPr lang="en-US" dirty="0" smtClean="0"/>
            <a:t>Student Success</a:t>
          </a:r>
          <a:endParaRPr lang="en-US" dirty="0"/>
        </a:p>
      </dgm:t>
    </dgm:pt>
    <dgm:pt modelId="{9A432D4A-0F64-4BF6-BDDA-2E69D09FCE5F}" type="parTrans" cxnId="{E4A3B301-93AA-4152-8432-D0CE00EFF7C4}">
      <dgm:prSet/>
      <dgm:spPr/>
      <dgm:t>
        <a:bodyPr/>
        <a:lstStyle/>
        <a:p>
          <a:endParaRPr lang="en-US"/>
        </a:p>
      </dgm:t>
    </dgm:pt>
    <dgm:pt modelId="{6F00FFDE-A5B6-46F4-BE13-87889B5AF27A}" type="sibTrans" cxnId="{E4A3B301-93AA-4152-8432-D0CE00EFF7C4}">
      <dgm:prSet/>
      <dgm:spPr>
        <a:ln>
          <a:solidFill>
            <a:schemeClr val="accent1">
              <a:shade val="50000"/>
            </a:schemeClr>
          </a:solidFill>
        </a:ln>
      </dgm:spPr>
      <dgm:t>
        <a:bodyPr/>
        <a:lstStyle/>
        <a:p>
          <a:endParaRPr lang="en-US"/>
        </a:p>
      </dgm:t>
    </dgm:pt>
    <dgm:pt modelId="{EE5E6AC9-7232-4D14-A853-A425013048DD}" type="pres">
      <dgm:prSet presAssocID="{CCB3969C-C032-4D8A-B6A6-FCEE8F639C39}" presName="Name0" presStyleCnt="0">
        <dgm:presLayoutVars>
          <dgm:chMax val="1"/>
          <dgm:dir/>
          <dgm:animLvl val="ctr"/>
          <dgm:resizeHandles val="exact"/>
        </dgm:presLayoutVars>
      </dgm:prSet>
      <dgm:spPr/>
      <dgm:t>
        <a:bodyPr/>
        <a:lstStyle/>
        <a:p>
          <a:endParaRPr lang="en-US"/>
        </a:p>
      </dgm:t>
    </dgm:pt>
    <dgm:pt modelId="{AF7F8C10-554C-4EF7-B7A7-BECAA181B25E}" type="pres">
      <dgm:prSet presAssocID="{243E7DAD-E852-4F4A-B649-429C09413B96}" presName="centerShape" presStyleLbl="node0" presStyleIdx="0" presStyleCnt="1"/>
      <dgm:spPr/>
      <dgm:t>
        <a:bodyPr/>
        <a:lstStyle/>
        <a:p>
          <a:endParaRPr lang="en-US"/>
        </a:p>
      </dgm:t>
    </dgm:pt>
    <dgm:pt modelId="{52FA26A3-5250-4E27-83CF-BE819B0F3CD1}" type="pres">
      <dgm:prSet presAssocID="{91BF922B-BC87-4088-B24F-BF4498CBA329}" presName="node" presStyleLbl="node1" presStyleIdx="0" presStyleCnt="3">
        <dgm:presLayoutVars>
          <dgm:bulletEnabled val="1"/>
        </dgm:presLayoutVars>
      </dgm:prSet>
      <dgm:spPr/>
      <dgm:t>
        <a:bodyPr/>
        <a:lstStyle/>
        <a:p>
          <a:endParaRPr lang="en-US"/>
        </a:p>
      </dgm:t>
    </dgm:pt>
    <dgm:pt modelId="{B2616C97-FED4-4A9F-995D-390B76C49CF1}" type="pres">
      <dgm:prSet presAssocID="{91BF922B-BC87-4088-B24F-BF4498CBA329}" presName="dummy" presStyleCnt="0"/>
      <dgm:spPr/>
    </dgm:pt>
    <dgm:pt modelId="{7129075B-3003-4073-A03E-ECC339524CFF}" type="pres">
      <dgm:prSet presAssocID="{BD915323-9597-4447-AACC-BD0E45EC0F1F}" presName="sibTrans" presStyleLbl="sibTrans2D1" presStyleIdx="0" presStyleCnt="3"/>
      <dgm:spPr/>
      <dgm:t>
        <a:bodyPr/>
        <a:lstStyle/>
        <a:p>
          <a:endParaRPr lang="en-US"/>
        </a:p>
      </dgm:t>
    </dgm:pt>
    <dgm:pt modelId="{5789590E-EA48-467C-9CA1-0C45EF8853B1}" type="pres">
      <dgm:prSet presAssocID="{F9B294A7-1006-4E42-8628-18D314337D43}" presName="node" presStyleLbl="node1" presStyleIdx="1" presStyleCnt="3">
        <dgm:presLayoutVars>
          <dgm:bulletEnabled val="1"/>
        </dgm:presLayoutVars>
      </dgm:prSet>
      <dgm:spPr/>
      <dgm:t>
        <a:bodyPr/>
        <a:lstStyle/>
        <a:p>
          <a:endParaRPr lang="en-US"/>
        </a:p>
      </dgm:t>
    </dgm:pt>
    <dgm:pt modelId="{8FB8D124-49B6-42B2-9D1A-52D114F4BF99}" type="pres">
      <dgm:prSet presAssocID="{F9B294A7-1006-4E42-8628-18D314337D43}" presName="dummy" presStyleCnt="0"/>
      <dgm:spPr/>
    </dgm:pt>
    <dgm:pt modelId="{D70718CC-89FA-4D12-AB97-F514D7A1C219}" type="pres">
      <dgm:prSet presAssocID="{C2A18661-A648-44C4-8AD1-6BE7CAC85878}" presName="sibTrans" presStyleLbl="sibTrans2D1" presStyleIdx="1" presStyleCnt="3"/>
      <dgm:spPr/>
      <dgm:t>
        <a:bodyPr/>
        <a:lstStyle/>
        <a:p>
          <a:endParaRPr lang="en-US"/>
        </a:p>
      </dgm:t>
    </dgm:pt>
    <dgm:pt modelId="{FF9EB6C1-4259-424F-B4A1-C33CC9EDD2CC}" type="pres">
      <dgm:prSet presAssocID="{EA77C041-284D-4852-841B-3E7AC9140CA3}" presName="node" presStyleLbl="node1" presStyleIdx="2" presStyleCnt="3">
        <dgm:presLayoutVars>
          <dgm:bulletEnabled val="1"/>
        </dgm:presLayoutVars>
      </dgm:prSet>
      <dgm:spPr/>
      <dgm:t>
        <a:bodyPr/>
        <a:lstStyle/>
        <a:p>
          <a:endParaRPr lang="en-US"/>
        </a:p>
      </dgm:t>
    </dgm:pt>
    <dgm:pt modelId="{445773B8-0188-458E-9C76-D1A05EEB32A0}" type="pres">
      <dgm:prSet presAssocID="{EA77C041-284D-4852-841B-3E7AC9140CA3}" presName="dummy" presStyleCnt="0"/>
      <dgm:spPr/>
    </dgm:pt>
    <dgm:pt modelId="{578B13E8-00BA-4817-94B6-4B7FC435FBD7}" type="pres">
      <dgm:prSet presAssocID="{6F00FFDE-A5B6-46F4-BE13-87889B5AF27A}" presName="sibTrans" presStyleLbl="sibTrans2D1" presStyleIdx="2" presStyleCnt="3"/>
      <dgm:spPr/>
      <dgm:t>
        <a:bodyPr/>
        <a:lstStyle/>
        <a:p>
          <a:endParaRPr lang="en-US"/>
        </a:p>
      </dgm:t>
    </dgm:pt>
  </dgm:ptLst>
  <dgm:cxnLst>
    <dgm:cxn modelId="{FBFD74C3-86D4-4279-8359-094250ACBBFD}" srcId="{CCB3969C-C032-4D8A-B6A6-FCEE8F639C39}" destId="{243E7DAD-E852-4F4A-B649-429C09413B96}" srcOrd="0" destOrd="0" parTransId="{9AB1CCC6-0AF0-413C-BA91-5611A198226F}" sibTransId="{251E4DD8-2FC5-4E92-B6E3-24A803E91634}"/>
    <dgm:cxn modelId="{18106CB3-9D32-4250-901D-C49E1CE91B98}" srcId="{243E7DAD-E852-4F4A-B649-429C09413B96}" destId="{91BF922B-BC87-4088-B24F-BF4498CBA329}" srcOrd="0" destOrd="0" parTransId="{3EE42657-CC8D-4BCF-9410-88DC39F01688}" sibTransId="{BD915323-9597-4447-AACC-BD0E45EC0F1F}"/>
    <dgm:cxn modelId="{D40B5574-ED47-49D3-B6D8-B6D2253A9C6D}" type="presOf" srcId="{91BF922B-BC87-4088-B24F-BF4498CBA329}" destId="{52FA26A3-5250-4E27-83CF-BE819B0F3CD1}" srcOrd="0" destOrd="0" presId="urn:microsoft.com/office/officeart/2005/8/layout/radial6"/>
    <dgm:cxn modelId="{67D800B6-71DC-42EC-BA7C-ECFEDED30175}" type="presOf" srcId="{EA77C041-284D-4852-841B-3E7AC9140CA3}" destId="{FF9EB6C1-4259-424F-B4A1-C33CC9EDD2CC}" srcOrd="0" destOrd="0" presId="urn:microsoft.com/office/officeart/2005/8/layout/radial6"/>
    <dgm:cxn modelId="{61830034-864F-4B86-8C63-38E39FF41D43}" srcId="{243E7DAD-E852-4F4A-B649-429C09413B96}" destId="{F9B294A7-1006-4E42-8628-18D314337D43}" srcOrd="1" destOrd="0" parTransId="{82051AD4-9C5D-452B-9468-8D93EBF589C6}" sibTransId="{C2A18661-A648-44C4-8AD1-6BE7CAC85878}"/>
    <dgm:cxn modelId="{D255AF42-8E5C-4BE2-A2EE-3EF3259A41B3}" type="presOf" srcId="{6F00FFDE-A5B6-46F4-BE13-87889B5AF27A}" destId="{578B13E8-00BA-4817-94B6-4B7FC435FBD7}" srcOrd="0" destOrd="0" presId="urn:microsoft.com/office/officeart/2005/8/layout/radial6"/>
    <dgm:cxn modelId="{D7E9B077-F5E3-48DA-A0B8-C6B96E370F35}" type="presOf" srcId="{C2A18661-A648-44C4-8AD1-6BE7CAC85878}" destId="{D70718CC-89FA-4D12-AB97-F514D7A1C219}" srcOrd="0" destOrd="0" presId="urn:microsoft.com/office/officeart/2005/8/layout/radial6"/>
    <dgm:cxn modelId="{E4A3B301-93AA-4152-8432-D0CE00EFF7C4}" srcId="{243E7DAD-E852-4F4A-B649-429C09413B96}" destId="{EA77C041-284D-4852-841B-3E7AC9140CA3}" srcOrd="2" destOrd="0" parTransId="{9A432D4A-0F64-4BF6-BDDA-2E69D09FCE5F}" sibTransId="{6F00FFDE-A5B6-46F4-BE13-87889B5AF27A}"/>
    <dgm:cxn modelId="{8007BA52-C1D0-40A4-85E5-27098F6E61E0}" type="presOf" srcId="{F9B294A7-1006-4E42-8628-18D314337D43}" destId="{5789590E-EA48-467C-9CA1-0C45EF8853B1}" srcOrd="0" destOrd="0" presId="urn:microsoft.com/office/officeart/2005/8/layout/radial6"/>
    <dgm:cxn modelId="{3264EF9D-068E-41C0-BA8D-B096023D14BA}" type="presOf" srcId="{CCB3969C-C032-4D8A-B6A6-FCEE8F639C39}" destId="{EE5E6AC9-7232-4D14-A853-A425013048DD}" srcOrd="0" destOrd="0" presId="urn:microsoft.com/office/officeart/2005/8/layout/radial6"/>
    <dgm:cxn modelId="{F2EDC64B-B4DE-4FB4-92B4-90D4104A095E}" type="presOf" srcId="{243E7DAD-E852-4F4A-B649-429C09413B96}" destId="{AF7F8C10-554C-4EF7-B7A7-BECAA181B25E}" srcOrd="0" destOrd="0" presId="urn:microsoft.com/office/officeart/2005/8/layout/radial6"/>
    <dgm:cxn modelId="{90EECBD6-0541-47AE-A648-BD4F0642B82A}" type="presOf" srcId="{BD915323-9597-4447-AACC-BD0E45EC0F1F}" destId="{7129075B-3003-4073-A03E-ECC339524CFF}" srcOrd="0" destOrd="0" presId="urn:microsoft.com/office/officeart/2005/8/layout/radial6"/>
    <dgm:cxn modelId="{041AEDED-FF90-42EA-A033-1516B4DDAD97}" type="presParOf" srcId="{EE5E6AC9-7232-4D14-A853-A425013048DD}" destId="{AF7F8C10-554C-4EF7-B7A7-BECAA181B25E}" srcOrd="0" destOrd="0" presId="urn:microsoft.com/office/officeart/2005/8/layout/radial6"/>
    <dgm:cxn modelId="{8F3B09D3-0238-470E-9A49-E2D543314BC8}" type="presParOf" srcId="{EE5E6AC9-7232-4D14-A853-A425013048DD}" destId="{52FA26A3-5250-4E27-83CF-BE819B0F3CD1}" srcOrd="1" destOrd="0" presId="urn:microsoft.com/office/officeart/2005/8/layout/radial6"/>
    <dgm:cxn modelId="{6570B30A-ED40-4B96-A15F-124B53A6EFEF}" type="presParOf" srcId="{EE5E6AC9-7232-4D14-A853-A425013048DD}" destId="{B2616C97-FED4-4A9F-995D-390B76C49CF1}" srcOrd="2" destOrd="0" presId="urn:microsoft.com/office/officeart/2005/8/layout/radial6"/>
    <dgm:cxn modelId="{D3F6E5B7-1C58-4695-A3AD-DAC7EA37945D}" type="presParOf" srcId="{EE5E6AC9-7232-4D14-A853-A425013048DD}" destId="{7129075B-3003-4073-A03E-ECC339524CFF}" srcOrd="3" destOrd="0" presId="urn:microsoft.com/office/officeart/2005/8/layout/radial6"/>
    <dgm:cxn modelId="{D35DEE62-4B5C-46ED-A21D-99BA60F23C07}" type="presParOf" srcId="{EE5E6AC9-7232-4D14-A853-A425013048DD}" destId="{5789590E-EA48-467C-9CA1-0C45EF8853B1}" srcOrd="4" destOrd="0" presId="urn:microsoft.com/office/officeart/2005/8/layout/radial6"/>
    <dgm:cxn modelId="{F629AF7F-DDA6-4B88-9B3E-D51D823F4C37}" type="presParOf" srcId="{EE5E6AC9-7232-4D14-A853-A425013048DD}" destId="{8FB8D124-49B6-42B2-9D1A-52D114F4BF99}" srcOrd="5" destOrd="0" presId="urn:microsoft.com/office/officeart/2005/8/layout/radial6"/>
    <dgm:cxn modelId="{5F6F3F46-A4CB-424F-9510-C9BE9DD8B5D7}" type="presParOf" srcId="{EE5E6AC9-7232-4D14-A853-A425013048DD}" destId="{D70718CC-89FA-4D12-AB97-F514D7A1C219}" srcOrd="6" destOrd="0" presId="urn:microsoft.com/office/officeart/2005/8/layout/radial6"/>
    <dgm:cxn modelId="{716B1989-8208-40D9-BE8F-41E2C63A0BEC}" type="presParOf" srcId="{EE5E6AC9-7232-4D14-A853-A425013048DD}" destId="{FF9EB6C1-4259-424F-B4A1-C33CC9EDD2CC}" srcOrd="7" destOrd="0" presId="urn:microsoft.com/office/officeart/2005/8/layout/radial6"/>
    <dgm:cxn modelId="{D4D1C0A3-59E4-44CF-9F51-9813ABB2B9EA}" type="presParOf" srcId="{EE5E6AC9-7232-4D14-A853-A425013048DD}" destId="{445773B8-0188-458E-9C76-D1A05EEB32A0}" srcOrd="8" destOrd="0" presId="urn:microsoft.com/office/officeart/2005/8/layout/radial6"/>
    <dgm:cxn modelId="{B220CFBA-5882-4527-B212-D98D324FC803}" type="presParOf" srcId="{EE5E6AC9-7232-4D14-A853-A425013048DD}" destId="{578B13E8-00BA-4817-94B6-4B7FC435FBD7}"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B3969C-C032-4D8A-B6A6-FCEE8F639C39}"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243E7DAD-E852-4F4A-B649-429C09413B96}">
      <dgm:prSet phldrT="[Text]"/>
      <dgm:spPr>
        <a:ln>
          <a:solidFill>
            <a:schemeClr val="accent1">
              <a:shade val="50000"/>
            </a:schemeClr>
          </a:solidFill>
        </a:ln>
      </dgm:spPr>
      <dgm:t>
        <a:bodyPr/>
        <a:lstStyle/>
        <a:p>
          <a:r>
            <a:rPr lang="en-US" dirty="0" smtClean="0"/>
            <a:t>High Impact Educational Practices</a:t>
          </a:r>
          <a:endParaRPr lang="en-US" dirty="0"/>
        </a:p>
      </dgm:t>
    </dgm:pt>
    <dgm:pt modelId="{9AB1CCC6-0AF0-413C-BA91-5611A198226F}" type="parTrans" cxnId="{FBFD74C3-86D4-4279-8359-094250ACBBFD}">
      <dgm:prSet/>
      <dgm:spPr/>
      <dgm:t>
        <a:bodyPr/>
        <a:lstStyle/>
        <a:p>
          <a:endParaRPr lang="en-US"/>
        </a:p>
      </dgm:t>
    </dgm:pt>
    <dgm:pt modelId="{251E4DD8-2FC5-4E92-B6E3-24A803E91634}" type="sibTrans" cxnId="{FBFD74C3-86D4-4279-8359-094250ACBBFD}">
      <dgm:prSet/>
      <dgm:spPr/>
      <dgm:t>
        <a:bodyPr/>
        <a:lstStyle/>
        <a:p>
          <a:endParaRPr lang="en-US"/>
        </a:p>
      </dgm:t>
    </dgm:pt>
    <dgm:pt modelId="{EE5E6AC9-7232-4D14-A853-A425013048DD}" type="pres">
      <dgm:prSet presAssocID="{CCB3969C-C032-4D8A-B6A6-FCEE8F639C39}" presName="Name0" presStyleCnt="0">
        <dgm:presLayoutVars>
          <dgm:chMax val="1"/>
          <dgm:dir/>
          <dgm:animLvl val="ctr"/>
          <dgm:resizeHandles val="exact"/>
        </dgm:presLayoutVars>
      </dgm:prSet>
      <dgm:spPr/>
      <dgm:t>
        <a:bodyPr/>
        <a:lstStyle/>
        <a:p>
          <a:endParaRPr lang="en-US"/>
        </a:p>
      </dgm:t>
    </dgm:pt>
    <dgm:pt modelId="{AF7F8C10-554C-4EF7-B7A7-BECAA181B25E}" type="pres">
      <dgm:prSet presAssocID="{243E7DAD-E852-4F4A-B649-429C09413B96}" presName="centerShape" presStyleLbl="node0" presStyleIdx="0" presStyleCnt="1"/>
      <dgm:spPr/>
      <dgm:t>
        <a:bodyPr/>
        <a:lstStyle/>
        <a:p>
          <a:endParaRPr lang="en-US"/>
        </a:p>
      </dgm:t>
    </dgm:pt>
  </dgm:ptLst>
  <dgm:cxnLst>
    <dgm:cxn modelId="{FBFD74C3-86D4-4279-8359-094250ACBBFD}" srcId="{CCB3969C-C032-4D8A-B6A6-FCEE8F639C39}" destId="{243E7DAD-E852-4F4A-B649-429C09413B96}" srcOrd="0" destOrd="0" parTransId="{9AB1CCC6-0AF0-413C-BA91-5611A198226F}" sibTransId="{251E4DD8-2FC5-4E92-B6E3-24A803E91634}"/>
    <dgm:cxn modelId="{271231D0-E309-4743-8176-D11623B185E0}" type="presOf" srcId="{CCB3969C-C032-4D8A-B6A6-FCEE8F639C39}" destId="{EE5E6AC9-7232-4D14-A853-A425013048DD}" srcOrd="0" destOrd="0" presId="urn:microsoft.com/office/officeart/2005/8/layout/radial6"/>
    <dgm:cxn modelId="{7AEDAE71-66D2-475E-838F-806922E734B0}" type="presOf" srcId="{243E7DAD-E852-4F4A-B649-429C09413B96}" destId="{AF7F8C10-554C-4EF7-B7A7-BECAA181B25E}" srcOrd="0" destOrd="0" presId="urn:microsoft.com/office/officeart/2005/8/layout/radial6"/>
    <dgm:cxn modelId="{15EE1196-7812-475C-B25F-77289B3FB505}" type="presParOf" srcId="{EE5E6AC9-7232-4D14-A853-A425013048DD}" destId="{AF7F8C10-554C-4EF7-B7A7-BECAA181B25E}" srcOrd="0"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B3969C-C032-4D8A-B6A6-FCEE8F639C39}"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243E7DAD-E852-4F4A-B649-429C09413B96}">
      <dgm:prSet phldrT="[Text]"/>
      <dgm:spPr>
        <a:ln>
          <a:solidFill>
            <a:schemeClr val="accent1">
              <a:shade val="50000"/>
            </a:schemeClr>
          </a:solidFill>
        </a:ln>
      </dgm:spPr>
      <dgm:t>
        <a:bodyPr/>
        <a:lstStyle/>
        <a:p>
          <a:r>
            <a:rPr lang="en-US" dirty="0" smtClean="0">
              <a:solidFill>
                <a:srgbClr val="FFFF00"/>
              </a:solidFill>
            </a:rPr>
            <a:t>STUDENT</a:t>
          </a:r>
          <a:r>
            <a:rPr lang="en-US" dirty="0" smtClean="0">
              <a:solidFill>
                <a:schemeClr val="bg1"/>
              </a:solidFill>
            </a:rPr>
            <a:t/>
          </a:r>
          <a:br>
            <a:rPr lang="en-US" dirty="0" smtClean="0">
              <a:solidFill>
                <a:schemeClr val="bg1"/>
              </a:solidFill>
            </a:rPr>
          </a:br>
          <a:r>
            <a:rPr lang="en-US" dirty="0" smtClean="0">
              <a:solidFill>
                <a:schemeClr val="bg1"/>
              </a:solidFill>
            </a:rPr>
            <a:t>Engagement</a:t>
          </a:r>
          <a:br>
            <a:rPr lang="en-US" dirty="0" smtClean="0">
              <a:solidFill>
                <a:schemeClr val="bg1"/>
              </a:solidFill>
            </a:rPr>
          </a:br>
          <a:r>
            <a:rPr lang="en-US" dirty="0" smtClean="0">
              <a:solidFill>
                <a:schemeClr val="bg1"/>
              </a:solidFill>
            </a:rPr>
            <a:t>Learning</a:t>
          </a:r>
          <a:br>
            <a:rPr lang="en-US" dirty="0" smtClean="0">
              <a:solidFill>
                <a:schemeClr val="bg1"/>
              </a:solidFill>
            </a:rPr>
          </a:br>
          <a:r>
            <a:rPr lang="en-US" dirty="0" smtClean="0">
              <a:solidFill>
                <a:schemeClr val="bg1"/>
              </a:solidFill>
            </a:rPr>
            <a:t>Success</a:t>
          </a:r>
          <a:endParaRPr lang="en-US" dirty="0"/>
        </a:p>
      </dgm:t>
    </dgm:pt>
    <dgm:pt modelId="{9AB1CCC6-0AF0-413C-BA91-5611A198226F}" type="parTrans" cxnId="{FBFD74C3-86D4-4279-8359-094250ACBBFD}">
      <dgm:prSet/>
      <dgm:spPr/>
      <dgm:t>
        <a:bodyPr/>
        <a:lstStyle/>
        <a:p>
          <a:endParaRPr lang="en-US"/>
        </a:p>
      </dgm:t>
    </dgm:pt>
    <dgm:pt modelId="{251E4DD8-2FC5-4E92-B6E3-24A803E91634}" type="sibTrans" cxnId="{FBFD74C3-86D4-4279-8359-094250ACBBFD}">
      <dgm:prSet/>
      <dgm:spPr/>
      <dgm:t>
        <a:bodyPr/>
        <a:lstStyle/>
        <a:p>
          <a:endParaRPr lang="en-US"/>
        </a:p>
      </dgm:t>
    </dgm:pt>
    <dgm:pt modelId="{EE5E6AC9-7232-4D14-A853-A425013048DD}" type="pres">
      <dgm:prSet presAssocID="{CCB3969C-C032-4D8A-B6A6-FCEE8F639C39}" presName="Name0" presStyleCnt="0">
        <dgm:presLayoutVars>
          <dgm:chMax val="1"/>
          <dgm:dir/>
          <dgm:animLvl val="ctr"/>
          <dgm:resizeHandles val="exact"/>
        </dgm:presLayoutVars>
      </dgm:prSet>
      <dgm:spPr/>
      <dgm:t>
        <a:bodyPr/>
        <a:lstStyle/>
        <a:p>
          <a:endParaRPr lang="en-US"/>
        </a:p>
      </dgm:t>
    </dgm:pt>
    <dgm:pt modelId="{AF7F8C10-554C-4EF7-B7A7-BECAA181B25E}" type="pres">
      <dgm:prSet presAssocID="{243E7DAD-E852-4F4A-B649-429C09413B96}" presName="centerShape" presStyleLbl="node0" presStyleIdx="0" presStyleCnt="1" custLinFactNeighborX="-624" custLinFactNeighborY="1232"/>
      <dgm:spPr/>
      <dgm:t>
        <a:bodyPr/>
        <a:lstStyle/>
        <a:p>
          <a:endParaRPr lang="en-US"/>
        </a:p>
      </dgm:t>
    </dgm:pt>
  </dgm:ptLst>
  <dgm:cxnLst>
    <dgm:cxn modelId="{FBFD74C3-86D4-4279-8359-094250ACBBFD}" srcId="{CCB3969C-C032-4D8A-B6A6-FCEE8F639C39}" destId="{243E7DAD-E852-4F4A-B649-429C09413B96}" srcOrd="0" destOrd="0" parTransId="{9AB1CCC6-0AF0-413C-BA91-5611A198226F}" sibTransId="{251E4DD8-2FC5-4E92-B6E3-24A803E91634}"/>
    <dgm:cxn modelId="{350F33F2-E718-4BDB-9F36-4AF928101D88}" type="presOf" srcId="{CCB3969C-C032-4D8A-B6A6-FCEE8F639C39}" destId="{EE5E6AC9-7232-4D14-A853-A425013048DD}" srcOrd="0" destOrd="0" presId="urn:microsoft.com/office/officeart/2005/8/layout/radial6"/>
    <dgm:cxn modelId="{6F3FFAA8-21CD-4ABD-A3BA-2C6260A9CF5F}" type="presOf" srcId="{243E7DAD-E852-4F4A-B649-429C09413B96}" destId="{AF7F8C10-554C-4EF7-B7A7-BECAA181B25E}" srcOrd="0" destOrd="0" presId="urn:microsoft.com/office/officeart/2005/8/layout/radial6"/>
    <dgm:cxn modelId="{032AF926-126A-4A63-8D10-EAB38E95A25E}" type="presParOf" srcId="{EE5E6AC9-7232-4D14-A853-A425013048DD}" destId="{AF7F8C10-554C-4EF7-B7A7-BECAA181B25E}" srcOrd="0"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8B13E8-00BA-4817-94B6-4B7FC435FBD7}">
      <dsp:nvSpPr>
        <dsp:cNvPr id="0" name=""/>
        <dsp:cNvSpPr/>
      </dsp:nvSpPr>
      <dsp:spPr>
        <a:xfrm>
          <a:off x="2221981" y="706668"/>
          <a:ext cx="4700036" cy="4700036"/>
        </a:xfrm>
        <a:prstGeom prst="blockArc">
          <a:avLst>
            <a:gd name="adj1" fmla="val 9000000"/>
            <a:gd name="adj2" fmla="val 16200000"/>
            <a:gd name="adj3" fmla="val 464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solidFill>
            <a:schemeClr val="accent1">
              <a:shade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0718CC-89FA-4D12-AB97-F514D7A1C219}">
      <dsp:nvSpPr>
        <dsp:cNvPr id="0" name=""/>
        <dsp:cNvSpPr/>
      </dsp:nvSpPr>
      <dsp:spPr>
        <a:xfrm>
          <a:off x="2221981" y="706668"/>
          <a:ext cx="4700036" cy="4700036"/>
        </a:xfrm>
        <a:prstGeom prst="blockArc">
          <a:avLst>
            <a:gd name="adj1" fmla="val 1800000"/>
            <a:gd name="adj2" fmla="val 9000000"/>
            <a:gd name="adj3" fmla="val 464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solidFill>
            <a:schemeClr val="accent1">
              <a:shade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129075B-3003-4073-A03E-ECC339524CFF}">
      <dsp:nvSpPr>
        <dsp:cNvPr id="0" name=""/>
        <dsp:cNvSpPr/>
      </dsp:nvSpPr>
      <dsp:spPr>
        <a:xfrm>
          <a:off x="2221981" y="706668"/>
          <a:ext cx="4700036" cy="4700036"/>
        </a:xfrm>
        <a:prstGeom prst="blockArc">
          <a:avLst>
            <a:gd name="adj1" fmla="val 16200000"/>
            <a:gd name="adj2" fmla="val 1800000"/>
            <a:gd name="adj3" fmla="val 464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solidFill>
            <a:schemeClr val="accent1">
              <a:shade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7F8C10-554C-4EF7-B7A7-BECAA181B25E}">
      <dsp:nvSpPr>
        <dsp:cNvPr id="0" name=""/>
        <dsp:cNvSpPr/>
      </dsp:nvSpPr>
      <dsp:spPr>
        <a:xfrm>
          <a:off x="3489275" y="1973962"/>
          <a:ext cx="2165449" cy="21654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accent1">
              <a:shade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High Impact Educational Practices</a:t>
          </a:r>
          <a:endParaRPr lang="en-US" sz="2400" kern="1200" dirty="0"/>
        </a:p>
      </dsp:txBody>
      <dsp:txXfrm>
        <a:off x="3489275" y="1973962"/>
        <a:ext cx="2165449" cy="2165449"/>
      </dsp:txXfrm>
    </dsp:sp>
    <dsp:sp modelId="{52FA26A3-5250-4E27-83CF-BE819B0F3CD1}">
      <dsp:nvSpPr>
        <dsp:cNvPr id="0" name=""/>
        <dsp:cNvSpPr/>
      </dsp:nvSpPr>
      <dsp:spPr>
        <a:xfrm>
          <a:off x="3814092" y="3330"/>
          <a:ext cx="1515814" cy="151581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accent1">
              <a:shade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Student Engagement</a:t>
          </a:r>
          <a:endParaRPr lang="en-US" sz="1600" kern="1200" dirty="0"/>
        </a:p>
      </dsp:txBody>
      <dsp:txXfrm>
        <a:off x="3814092" y="3330"/>
        <a:ext cx="1515814" cy="1515814"/>
      </dsp:txXfrm>
    </dsp:sp>
    <dsp:sp modelId="{5789590E-EA48-467C-9CA1-0C45EF8853B1}">
      <dsp:nvSpPr>
        <dsp:cNvPr id="0" name=""/>
        <dsp:cNvSpPr/>
      </dsp:nvSpPr>
      <dsp:spPr>
        <a:xfrm>
          <a:off x="5802009" y="3446504"/>
          <a:ext cx="1515814" cy="151581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accent1">
              <a:shade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Student Learning</a:t>
          </a:r>
          <a:endParaRPr lang="en-US" sz="1600" kern="1200" dirty="0"/>
        </a:p>
      </dsp:txBody>
      <dsp:txXfrm>
        <a:off x="5802009" y="3446504"/>
        <a:ext cx="1515814" cy="1515814"/>
      </dsp:txXfrm>
    </dsp:sp>
    <dsp:sp modelId="{FF9EB6C1-4259-424F-B4A1-C33CC9EDD2CC}">
      <dsp:nvSpPr>
        <dsp:cNvPr id="0" name=""/>
        <dsp:cNvSpPr/>
      </dsp:nvSpPr>
      <dsp:spPr>
        <a:xfrm>
          <a:off x="1826175" y="3446504"/>
          <a:ext cx="1515814" cy="151581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accent1">
              <a:shade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Student Success</a:t>
          </a:r>
          <a:endParaRPr lang="en-US" sz="1600" kern="1200" dirty="0"/>
        </a:p>
      </dsp:txBody>
      <dsp:txXfrm>
        <a:off x="1826175" y="3446504"/>
        <a:ext cx="1515814" cy="15158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7F8C10-554C-4EF7-B7A7-BECAA181B25E}">
      <dsp:nvSpPr>
        <dsp:cNvPr id="0" name=""/>
        <dsp:cNvSpPr/>
      </dsp:nvSpPr>
      <dsp:spPr>
        <a:xfrm>
          <a:off x="0" y="38100"/>
          <a:ext cx="4419600" cy="44196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accent1">
              <a:shade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smtClean="0"/>
            <a:t>High Impact Educational Practices</a:t>
          </a:r>
          <a:endParaRPr lang="en-US" sz="4900" kern="1200" dirty="0"/>
        </a:p>
      </dsp:txBody>
      <dsp:txXfrm>
        <a:off x="0" y="38100"/>
        <a:ext cx="4419600" cy="4419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7F8C10-554C-4EF7-B7A7-BECAA181B25E}">
      <dsp:nvSpPr>
        <dsp:cNvPr id="0" name=""/>
        <dsp:cNvSpPr/>
      </dsp:nvSpPr>
      <dsp:spPr>
        <a:xfrm>
          <a:off x="0" y="148"/>
          <a:ext cx="4038451" cy="403845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accent1">
              <a:shade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solidFill>
                <a:srgbClr val="FFFF00"/>
              </a:solidFill>
            </a:rPr>
            <a:t>STUDENT</a:t>
          </a:r>
          <a:r>
            <a:rPr lang="en-US" sz="4200" kern="1200" dirty="0" smtClean="0">
              <a:solidFill>
                <a:schemeClr val="bg1"/>
              </a:solidFill>
            </a:rPr>
            <a:t/>
          </a:r>
          <a:br>
            <a:rPr lang="en-US" sz="4200" kern="1200" dirty="0" smtClean="0">
              <a:solidFill>
                <a:schemeClr val="bg1"/>
              </a:solidFill>
            </a:rPr>
          </a:br>
          <a:r>
            <a:rPr lang="en-US" sz="4200" kern="1200" dirty="0" smtClean="0">
              <a:solidFill>
                <a:schemeClr val="bg1"/>
              </a:solidFill>
            </a:rPr>
            <a:t>Engagement</a:t>
          </a:r>
          <a:br>
            <a:rPr lang="en-US" sz="4200" kern="1200" dirty="0" smtClean="0">
              <a:solidFill>
                <a:schemeClr val="bg1"/>
              </a:solidFill>
            </a:rPr>
          </a:br>
          <a:r>
            <a:rPr lang="en-US" sz="4200" kern="1200" dirty="0" smtClean="0">
              <a:solidFill>
                <a:schemeClr val="bg1"/>
              </a:solidFill>
            </a:rPr>
            <a:t>Learning</a:t>
          </a:r>
          <a:br>
            <a:rPr lang="en-US" sz="4200" kern="1200" dirty="0" smtClean="0">
              <a:solidFill>
                <a:schemeClr val="bg1"/>
              </a:solidFill>
            </a:rPr>
          </a:br>
          <a:r>
            <a:rPr lang="en-US" sz="4200" kern="1200" dirty="0" smtClean="0">
              <a:solidFill>
                <a:schemeClr val="bg1"/>
              </a:solidFill>
            </a:rPr>
            <a:t>Success</a:t>
          </a:r>
          <a:endParaRPr lang="en-US" sz="4200" kern="1200" dirty="0"/>
        </a:p>
      </dsp:txBody>
      <dsp:txXfrm>
        <a:off x="0" y="148"/>
        <a:ext cx="4038451" cy="40384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B31AF6-5E28-41E3-B3B8-2C220CC566D8}" type="datetimeFigureOut">
              <a:rPr lang="en-US" smtClean="0"/>
              <a:pPr/>
              <a:t>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D9C95-092C-41A3-B522-774210928F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81382-0138-4AC4-BCDE-2964F64C0B59}" type="slidenum">
              <a:rPr lang="en-US"/>
              <a:pPr/>
              <a:t>2</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 Vanguard Initiative, faculty from all areas – particularly those teaching high-enrolled and difficult subjects, have committed to redesigning their courses to improve student success. Funded by Title III, Achieving the Dream, and President Obama’s ARRA stimulus funds, Vanguard Faculty will engage in an introspective process in which they study and reconsider pedagogy, content, delivery, and assessment. Their work draws upon proven and innovative strategies to directly impact overall student success with a special eye towards the needs of our Native Hawaiian learners.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Vanguard faculty will also participate in a C4ward, with Leigh Dooley as concierge.  They will meet over the semester to learn together AND from each other.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Congratulations</a:t>
            </a:r>
            <a:r>
              <a:rPr lang="en-US" sz="1200" kern="1200" baseline="0" dirty="0" smtClean="0">
                <a:solidFill>
                  <a:schemeClr val="tx1"/>
                </a:solidFill>
                <a:latin typeface="+mn-lt"/>
                <a:ea typeface="+mn-ea"/>
                <a:cs typeface="+mn-cs"/>
              </a:rPr>
              <a:t> to those faculty selected as Vanguard Faculty.  </a:t>
            </a:r>
            <a:r>
              <a:rPr lang="en-US" sz="1200" kern="1200" dirty="0" smtClean="0">
                <a:solidFill>
                  <a:schemeClr val="tx1"/>
                </a:solidFill>
                <a:latin typeface="+mn-lt"/>
                <a:ea typeface="+mn-ea"/>
                <a:cs typeface="+mn-cs"/>
              </a:rPr>
              <a:t>Fall</a:t>
            </a:r>
            <a:r>
              <a:rPr lang="en-US" sz="1200" kern="1200" baseline="0" dirty="0" smtClean="0">
                <a:solidFill>
                  <a:schemeClr val="tx1"/>
                </a:solidFill>
                <a:latin typeface="+mn-lt"/>
                <a:ea typeface="+mn-ea"/>
                <a:cs typeface="+mn-cs"/>
              </a:rPr>
              <a:t> and Spring </a:t>
            </a:r>
            <a:r>
              <a:rPr lang="en-US" sz="1200" kern="1200" dirty="0" smtClean="0">
                <a:solidFill>
                  <a:schemeClr val="tx1"/>
                </a:solidFill>
                <a:latin typeface="+mn-lt"/>
                <a:ea typeface="+mn-ea"/>
                <a:cs typeface="+mn-cs"/>
              </a:rPr>
              <a:t>Vanguard Faculty, please stand to be recognized.</a:t>
            </a:r>
          </a:p>
          <a:p>
            <a:endParaRPr lang="en-US" dirty="0"/>
          </a:p>
        </p:txBody>
      </p:sp>
      <p:sp>
        <p:nvSpPr>
          <p:cNvPr id="4" name="Slide Number Placeholder 3"/>
          <p:cNvSpPr>
            <a:spLocks noGrp="1"/>
          </p:cNvSpPr>
          <p:nvPr>
            <p:ph type="sldNum" sz="quarter" idx="10"/>
          </p:nvPr>
        </p:nvSpPr>
        <p:spPr/>
        <p:txBody>
          <a:bodyPr/>
          <a:lstStyle/>
          <a:p>
            <a:fld id="{4F3F65D1-6929-4D7E-9D90-D45B5F31429E}"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and other</a:t>
            </a:r>
            <a:r>
              <a:rPr lang="en-US" baseline="0" dirty="0" smtClean="0"/>
              <a:t> initiatives are only a few of the many, many important collaborations occurring within the Kapiolani community.  We have to remind ourselves, though, that collaborative excellence can only occur IF and WHEN we have all of our </a:t>
            </a:r>
            <a:r>
              <a:rPr lang="en-US" u="sng" baseline="0" dirty="0" smtClean="0"/>
              <a:t>ducks in a row</a:t>
            </a:r>
            <a:r>
              <a:rPr lang="en-US" baseline="0" dirty="0" smtClean="0"/>
              <a:t>.  </a:t>
            </a:r>
          </a:p>
          <a:p>
            <a:endParaRPr lang="en-US" baseline="0" dirty="0" smtClean="0"/>
          </a:p>
          <a:p>
            <a:r>
              <a:rPr lang="en-US" baseline="0" dirty="0" smtClean="0"/>
              <a:t>Our thanks to all of you for the work that you do in the continued quest for excellence.  Have a great semester!</a:t>
            </a:r>
          </a:p>
        </p:txBody>
      </p:sp>
      <p:sp>
        <p:nvSpPr>
          <p:cNvPr id="4" name="Slide Number Placeholder 3"/>
          <p:cNvSpPr>
            <a:spLocks noGrp="1"/>
          </p:cNvSpPr>
          <p:nvPr>
            <p:ph type="sldNum" sz="quarter" idx="10"/>
          </p:nvPr>
        </p:nvSpPr>
        <p:spPr/>
        <p:txBody>
          <a:bodyPr/>
          <a:lstStyle/>
          <a:p>
            <a:fld id="{4F3F65D1-6929-4D7E-9D90-D45B5F31429E}"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81382-0138-4AC4-BCDE-2964F64C0B59}" type="slidenum">
              <a:rPr lang="en-US"/>
              <a:pPr/>
              <a:t>3</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are committed to being a learning college.  That means putting learning &amp; student success first.  We should ask ourselves, at all our decision points: </a:t>
            </a:r>
          </a:p>
          <a:p>
            <a:r>
              <a:rPr lang="en-US" sz="1200" kern="1200" dirty="0" smtClean="0">
                <a:solidFill>
                  <a:schemeClr val="tx1"/>
                </a:solidFill>
                <a:latin typeface="+mn-lt"/>
                <a:ea typeface="+mn-ea"/>
                <a:cs typeface="+mn-cs"/>
              </a:rPr>
              <a:t>HOW does what I do support or promote or improve student success?</a:t>
            </a:r>
          </a:p>
          <a:p>
            <a:r>
              <a:rPr lang="en-US" sz="1200" kern="1200" dirty="0" smtClean="0">
                <a:solidFill>
                  <a:schemeClr val="tx1"/>
                </a:solidFill>
                <a:latin typeface="+mn-lt"/>
                <a:ea typeface="+mn-ea"/>
                <a:cs typeface="+mn-cs"/>
              </a:rPr>
              <a:t>HOW does what I do support the college’s achievement of its strategic outcomes?</a:t>
            </a:r>
          </a:p>
          <a:p>
            <a:r>
              <a:rPr lang="en-US" sz="1200" kern="1200" dirty="0" smtClean="0">
                <a:solidFill>
                  <a:schemeClr val="tx1"/>
                </a:solidFill>
                <a:latin typeface="+mn-lt"/>
                <a:ea typeface="+mn-ea"/>
                <a:cs typeface="+mn-cs"/>
              </a:rPr>
              <a:t>HOW do I know that what I do is actually working?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all our endeavors, we need to address these fundamental questions.  The same is true of professional development initiatives, of which there are many.  Some are ongoing activities, some are newer initiatives.  All are ways that faculty and staff can be stewards of collaborative excellence:</a:t>
            </a:r>
          </a:p>
        </p:txBody>
      </p:sp>
      <p:sp>
        <p:nvSpPr>
          <p:cNvPr id="4" name="Slide Number Placeholder 3"/>
          <p:cNvSpPr>
            <a:spLocks noGrp="1"/>
          </p:cNvSpPr>
          <p:nvPr>
            <p:ph type="sldNum" sz="quarter" idx="10"/>
          </p:nvPr>
        </p:nvSpPr>
        <p:spPr/>
        <p:txBody>
          <a:bodyPr/>
          <a:lstStyle/>
          <a:p>
            <a:fld id="{4F3F65D1-6929-4D7E-9D90-D45B5F31429E}"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Even in these challenging economic times, the College has continued to support sabbaticals.  Eight were approved for this year, 2010-2011.  Six of those were half-year, full-pay.  In reviewing sabbatical applications, we ask the same questions: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 are the expected outcomes?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 do these outcomes support learning and support the college’s attainment of its strategic outcomes?</a:t>
            </a:r>
          </a:p>
          <a:p>
            <a:endParaRPr lang="en-US" dirty="0" smtClean="0"/>
          </a:p>
          <a:p>
            <a:r>
              <a:rPr lang="en-US" dirty="0" smtClean="0"/>
              <a:t>We offer</a:t>
            </a:r>
            <a:r>
              <a:rPr lang="en-US" baseline="0" dirty="0" smtClean="0"/>
              <a:t> our congratulations to those faculty selected for sabbatical leave.</a:t>
            </a:r>
            <a:endParaRPr lang="en-US" dirty="0"/>
          </a:p>
        </p:txBody>
      </p:sp>
      <p:sp>
        <p:nvSpPr>
          <p:cNvPr id="4" name="Slide Number Placeholder 3"/>
          <p:cNvSpPr>
            <a:spLocks noGrp="1"/>
          </p:cNvSpPr>
          <p:nvPr>
            <p:ph type="sldNum" sz="quarter" idx="10"/>
          </p:nvPr>
        </p:nvSpPr>
        <p:spPr/>
        <p:txBody>
          <a:bodyPr/>
          <a:lstStyle/>
          <a:p>
            <a:fld id="{4F3F65D1-6929-4D7E-9D90-D45B5F31429E}"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Last year, the college dedicated over $200K to support faculty working to make contributions to Kapiolani outside of their primary responsibilities.  Through such endeavors, the faculty contribute directly to excellence in the institution.  When we provide this kind of support, we ask that faculty reflect on the outcomes they expect from their endeavors, want to know how their activities support learning and the college’s strategic outcomes, and seek insight into the ways that they know that they were effective.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semester, the College is proving extra support for course-level assessment.  Coordinated by Kristine </a:t>
            </a:r>
            <a:r>
              <a:rPr lang="en-US" sz="1200" kern="1200" dirty="0" err="1" smtClean="0">
                <a:solidFill>
                  <a:schemeClr val="tx1"/>
                </a:solidFill>
                <a:latin typeface="+mn-lt"/>
                <a:ea typeface="+mn-ea"/>
                <a:cs typeface="+mn-cs"/>
              </a:rPr>
              <a:t>Korey</a:t>
            </a:r>
            <a:r>
              <a:rPr lang="en-US" sz="1200" kern="1200" dirty="0" smtClean="0">
                <a:solidFill>
                  <a:schemeClr val="tx1"/>
                </a:solidFill>
                <a:latin typeface="+mn-lt"/>
                <a:ea typeface="+mn-ea"/>
                <a:cs typeface="+mn-cs"/>
              </a:rPr>
              <a:t>-Smith, 24 faculty will be working with colleagues to assess competencies in multi-section courses.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Will the assessment coordinators please stand to be recognized?</a:t>
            </a:r>
          </a:p>
        </p:txBody>
      </p:sp>
      <p:sp>
        <p:nvSpPr>
          <p:cNvPr id="4" name="Slide Number Placeholder 3"/>
          <p:cNvSpPr>
            <a:spLocks noGrp="1"/>
          </p:cNvSpPr>
          <p:nvPr>
            <p:ph type="sldNum" sz="quarter" idx="10"/>
          </p:nvPr>
        </p:nvSpPr>
        <p:spPr/>
        <p:txBody>
          <a:bodyPr/>
          <a:lstStyle/>
          <a:p>
            <a:fld id="{4F3F65D1-6929-4D7E-9D90-D45B5F31429E}"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College has committed to putting 30% of its classes online by 2015.  We’re half-way there.  To support faculty who want to engage in online teaching, CELTT has designed a program to assist.  So far, the </a:t>
            </a:r>
            <a:r>
              <a:rPr lang="en-US" sz="1200" kern="1200" dirty="0" err="1" smtClean="0">
                <a:solidFill>
                  <a:schemeClr val="tx1"/>
                </a:solidFill>
                <a:latin typeface="+mn-lt"/>
                <a:ea typeface="+mn-ea"/>
                <a:cs typeface="+mn-cs"/>
              </a:rPr>
              <a:t>Laulima</a:t>
            </a:r>
            <a:r>
              <a:rPr lang="en-US" sz="1200" kern="1200" dirty="0" smtClean="0">
                <a:solidFill>
                  <a:schemeClr val="tx1"/>
                </a:solidFill>
                <a:latin typeface="+mn-lt"/>
                <a:ea typeface="+mn-ea"/>
                <a:cs typeface="+mn-cs"/>
              </a:rPr>
              <a:t>-focused academy has been offered twice, with over 50 faculty now trained.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 do we know the training works?  Success rates in online classes have improved over time.  Whereas student success in online courses once trailed the equivalent face-to-face class, as</a:t>
            </a:r>
            <a:r>
              <a:rPr lang="en-US" sz="1200" kern="1200" baseline="0" dirty="0" smtClean="0">
                <a:solidFill>
                  <a:schemeClr val="tx1"/>
                </a:solidFill>
                <a:latin typeface="+mn-lt"/>
                <a:ea typeface="+mn-ea"/>
                <a:cs typeface="+mn-cs"/>
              </a:rPr>
              <a:t> of </a:t>
            </a:r>
            <a:r>
              <a:rPr lang="en-US" sz="1200" kern="1200" dirty="0" smtClean="0">
                <a:solidFill>
                  <a:schemeClr val="tx1"/>
                </a:solidFill>
                <a:latin typeface="+mn-lt"/>
                <a:ea typeface="+mn-ea"/>
                <a:cs typeface="+mn-cs"/>
              </a:rPr>
              <a:t>Spring 2010, student</a:t>
            </a:r>
            <a:r>
              <a:rPr lang="en-US" sz="1200" kern="1200" baseline="0" dirty="0" smtClean="0">
                <a:solidFill>
                  <a:schemeClr val="tx1"/>
                </a:solidFill>
                <a:latin typeface="+mn-lt"/>
                <a:ea typeface="+mn-ea"/>
                <a:cs typeface="+mn-cs"/>
              </a:rPr>
              <a:t> success in online courses now EXCEEDS</a:t>
            </a:r>
            <a:r>
              <a:rPr lang="en-US" sz="1200" kern="1200" dirty="0" smtClean="0">
                <a:solidFill>
                  <a:schemeClr val="tx1"/>
                </a:solidFill>
                <a:latin typeface="+mn-lt"/>
                <a:ea typeface="+mn-ea"/>
                <a:cs typeface="+mn-cs"/>
              </a:rPr>
              <a:t> equivalent on-campus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classes.  A new web-based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orientation for online learners</a:t>
            </a:r>
            <a:r>
              <a:rPr lang="en-US" sz="1200" kern="1200" baseline="0" dirty="0" smtClean="0">
                <a:solidFill>
                  <a:schemeClr val="tx1"/>
                </a:solidFill>
                <a:latin typeface="+mn-lt"/>
                <a:ea typeface="+mn-ea"/>
                <a:cs typeface="+mn-cs"/>
              </a:rPr>
              <a:t> makes it possible for students to hit the ground running, persist, and succeed.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continuing</a:t>
            </a:r>
            <a:r>
              <a:rPr lang="en-US" sz="1200" kern="1200" baseline="0" dirty="0" smtClean="0">
                <a:solidFill>
                  <a:schemeClr val="tx1"/>
                </a:solidFill>
                <a:latin typeface="+mn-lt"/>
                <a:ea typeface="+mn-ea"/>
                <a:cs typeface="+mn-cs"/>
              </a:rPr>
              <a:t> and new initiatives will be rolled out this semester by the CELTT team.  </a:t>
            </a:r>
            <a:r>
              <a:rPr lang="en-US" sz="1200" kern="1200" dirty="0" smtClean="0">
                <a:solidFill>
                  <a:schemeClr val="tx1"/>
                </a:solidFill>
                <a:latin typeface="+mn-lt"/>
                <a:ea typeface="+mn-ea"/>
                <a:cs typeface="+mn-cs"/>
              </a:rPr>
              <a:t>Mary Hattori and the CELTT staff, congratulations on your successful efforts.  Please stand to be recognized.  </a:t>
            </a:r>
          </a:p>
        </p:txBody>
      </p:sp>
      <p:sp>
        <p:nvSpPr>
          <p:cNvPr id="4" name="Slide Number Placeholder 3"/>
          <p:cNvSpPr>
            <a:spLocks noGrp="1"/>
          </p:cNvSpPr>
          <p:nvPr>
            <p:ph type="sldNum" sz="quarter" idx="10"/>
          </p:nvPr>
        </p:nvSpPr>
        <p:spPr/>
        <p:txBody>
          <a:bodyPr/>
          <a:lstStyle/>
          <a:p>
            <a:fld id="{4F3F65D1-6929-4D7E-9D90-D45B5F31429E}"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Faculty stewardship of excellence is reflected most significantly in curriculum design and development.  It is the heart of the institution.  To promote thoughtful and timely review of curriculum, the Curriculum Committee proposes a new two-step process, with two separate deadlines: January 31 “Click for Review” and February 14 “Click for Approval.”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new two-step system breaks the existing process into two easier-to-manage steps which first involves the input of existing course information into Curriculum Central.  This is followed by the review of the actual curriculum.  Training sessions will be provided and special one-on-one support is available from Susan Pope.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Susan Pope and </a:t>
            </a:r>
            <a:r>
              <a:rPr lang="en-US" sz="1200" kern="1200" dirty="0" err="1" smtClean="0">
                <a:solidFill>
                  <a:schemeClr val="tx1"/>
                </a:solidFill>
                <a:latin typeface="+mn-lt"/>
                <a:ea typeface="+mn-ea"/>
                <a:cs typeface="+mn-cs"/>
              </a:rPr>
              <a:t>Curr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Comm</a:t>
            </a:r>
            <a:r>
              <a:rPr lang="en-US" sz="1200" kern="1200" dirty="0" smtClean="0">
                <a:solidFill>
                  <a:schemeClr val="tx1"/>
                </a:solidFill>
                <a:latin typeface="+mn-lt"/>
                <a:ea typeface="+mn-ea"/>
                <a:cs typeface="+mn-cs"/>
              </a:rPr>
              <a:t> Chair Susan </a:t>
            </a:r>
            <a:r>
              <a:rPr lang="en-US" sz="1200" kern="1200" dirty="0" err="1" smtClean="0">
                <a:solidFill>
                  <a:schemeClr val="tx1"/>
                </a:solidFill>
                <a:latin typeface="+mn-lt"/>
                <a:ea typeface="+mn-ea"/>
                <a:cs typeface="+mn-cs"/>
              </a:rPr>
              <a:t>Dik</a:t>
            </a:r>
            <a:r>
              <a:rPr lang="en-US" sz="1200" kern="1200" dirty="0" smtClean="0">
                <a:solidFill>
                  <a:schemeClr val="tx1"/>
                </a:solidFill>
                <a:latin typeface="+mn-lt"/>
                <a:ea typeface="+mn-ea"/>
                <a:cs typeface="+mn-cs"/>
              </a:rPr>
              <a:t>, please stand.  </a:t>
            </a:r>
          </a:p>
        </p:txBody>
      </p:sp>
      <p:sp>
        <p:nvSpPr>
          <p:cNvPr id="4" name="Slide Number Placeholder 3"/>
          <p:cNvSpPr>
            <a:spLocks noGrp="1"/>
          </p:cNvSpPr>
          <p:nvPr>
            <p:ph type="sldNum" sz="quarter" idx="10"/>
          </p:nvPr>
        </p:nvSpPr>
        <p:spPr/>
        <p:txBody>
          <a:bodyPr/>
          <a:lstStyle/>
          <a:p>
            <a:fld id="{4F3F65D1-6929-4D7E-9D90-D45B5F31429E}"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First-Year Academies are intentional curricular structures designed by faculty which tie courses together in clusters.  Funded by Title III, these Academies draw upon innovative pedagogies and proven educational practice and provide support to seamlessly acculturate students into the College and ultimately transition them into their second year. </a:t>
            </a:r>
          </a:p>
          <a:p>
            <a:endParaRPr lang="en-US" baseline="0" dirty="0" smtClean="0"/>
          </a:p>
          <a:p>
            <a:r>
              <a:rPr lang="en-US" baseline="0" dirty="0" smtClean="0"/>
              <a:t>FY Academies were piloted in 2009 for students majoring in Business, Hospitality, and the Culinary Arts.  Early assessment of student success data has provided valuable lessons for next Fall’s Academies for incoming Arts &amp; Sciences students.  Three place-based and contextualized themes – </a:t>
            </a:r>
            <a:r>
              <a:rPr lang="en-US" baseline="0" dirty="0" err="1" smtClean="0"/>
              <a:t>Mālama</a:t>
            </a:r>
            <a:r>
              <a:rPr lang="en-US" baseline="0" dirty="0" smtClean="0"/>
              <a:t> ‘</a:t>
            </a:r>
            <a:r>
              <a:rPr lang="en-US" baseline="0" dirty="0" err="1" smtClean="0"/>
              <a:t>āina</a:t>
            </a:r>
            <a:r>
              <a:rPr lang="en-US" baseline="0" dirty="0" smtClean="0"/>
              <a:t>, </a:t>
            </a:r>
            <a:r>
              <a:rPr lang="en-US" baseline="0" dirty="0" err="1" smtClean="0"/>
              <a:t>Mālama</a:t>
            </a:r>
            <a:r>
              <a:rPr lang="en-US" baseline="0" dirty="0" smtClean="0"/>
              <a:t> </a:t>
            </a:r>
            <a:r>
              <a:rPr lang="en-US" baseline="0" dirty="0" err="1" smtClean="0"/>
              <a:t>Honua</a:t>
            </a:r>
            <a:r>
              <a:rPr lang="en-US" baseline="0" dirty="0" smtClean="0"/>
              <a:t>, and </a:t>
            </a:r>
            <a:r>
              <a:rPr lang="en-US" baseline="0" dirty="0" err="1" smtClean="0"/>
              <a:t>Mālama</a:t>
            </a:r>
            <a:r>
              <a:rPr lang="en-US" baseline="0" dirty="0" smtClean="0"/>
              <a:t> </a:t>
            </a:r>
            <a:r>
              <a:rPr lang="en-US" baseline="0" dirty="0" err="1" smtClean="0"/>
              <a:t>Kahi</a:t>
            </a:r>
            <a:r>
              <a:rPr lang="en-US" baseline="0" dirty="0" smtClean="0"/>
              <a:t> I </a:t>
            </a:r>
            <a:r>
              <a:rPr lang="en-US" baseline="0" dirty="0" err="1" smtClean="0"/>
              <a:t>Ke</a:t>
            </a:r>
            <a:r>
              <a:rPr lang="en-US" baseline="0" dirty="0" smtClean="0"/>
              <a:t> </a:t>
            </a:r>
            <a:r>
              <a:rPr lang="en-US" baseline="0" dirty="0" err="1" smtClean="0"/>
              <a:t>Kahi</a:t>
            </a:r>
            <a:r>
              <a:rPr lang="en-US" baseline="0" dirty="0" smtClean="0"/>
              <a:t> – will provide a cultural and learning context for first-year Native Hawaiian and other students.  </a:t>
            </a:r>
          </a:p>
          <a:p>
            <a:endParaRPr lang="en-US" baseline="0" dirty="0" smtClean="0"/>
          </a:p>
          <a:p>
            <a:r>
              <a:rPr lang="en-US" baseline="0" dirty="0" smtClean="0"/>
              <a:t>FY Academies draw on the best and newest technological tools – including the KCC-designed and managed ‘</a:t>
            </a:r>
            <a:r>
              <a:rPr lang="en-US" baseline="0" dirty="0" err="1" smtClean="0"/>
              <a:t>Imiloa</a:t>
            </a:r>
            <a:r>
              <a:rPr lang="en-US" baseline="0" dirty="0" smtClean="0"/>
              <a:t> website – providing students with yet another layer of support.  </a:t>
            </a:r>
          </a:p>
          <a:p>
            <a:endParaRPr lang="en-US" baseline="0" dirty="0" smtClean="0"/>
          </a:p>
          <a:p>
            <a:r>
              <a:rPr lang="en-US" baseline="0" dirty="0" smtClean="0"/>
              <a:t>Faculty and staff involved in the CTE Academies and A&amp;S Academies, please stand.  Mahalo for your stewardship on this important venture.</a:t>
            </a:r>
          </a:p>
        </p:txBody>
      </p:sp>
      <p:sp>
        <p:nvSpPr>
          <p:cNvPr id="4" name="Slide Number Placeholder 3"/>
          <p:cNvSpPr>
            <a:spLocks noGrp="1"/>
          </p:cNvSpPr>
          <p:nvPr>
            <p:ph type="sldNum" sz="quarter" idx="10"/>
          </p:nvPr>
        </p:nvSpPr>
        <p:spPr/>
        <p:txBody>
          <a:bodyPr/>
          <a:lstStyle/>
          <a:p>
            <a:fld id="{4F3F65D1-6929-4D7E-9D90-D45B5F31429E}"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Collaborative Circles for Creative Change, or C4wards, are facilitated professional development experiences which seek to engage faculty</a:t>
            </a:r>
            <a:r>
              <a:rPr lang="en-US" sz="1200" kern="1200" baseline="0" dirty="0" smtClean="0">
                <a:solidFill>
                  <a:schemeClr val="tx1"/>
                </a:solidFill>
                <a:latin typeface="+mn-lt"/>
                <a:ea typeface="+mn-ea"/>
                <a:cs typeface="+mn-cs"/>
              </a:rPr>
              <a:t> and staff</a:t>
            </a:r>
            <a:r>
              <a:rPr lang="en-US" sz="1200" kern="1200" dirty="0" smtClean="0">
                <a:solidFill>
                  <a:schemeClr val="tx1"/>
                </a:solidFill>
                <a:latin typeface="+mn-lt"/>
                <a:ea typeface="+mn-ea"/>
                <a:cs typeface="+mn-cs"/>
              </a:rPr>
              <a:t> in dialogue which addresses a concern or a shared passion in supportive, deeply collaborative ways.  Built on the literature of “communities of practice,” “learning communities,” and our own experiences here at KCC, C4wards are deeply intentional, collaborative, and cooperative experiences which transcend the typical and more traditional professional development structure.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Supported by Title III and the </a:t>
            </a:r>
            <a:r>
              <a:rPr lang="en-US" sz="1200" kern="1200" dirty="0" err="1" smtClean="0">
                <a:solidFill>
                  <a:schemeClr val="tx1"/>
                </a:solidFill>
                <a:latin typeface="+mn-lt"/>
                <a:ea typeface="+mn-ea"/>
                <a:cs typeface="+mn-cs"/>
              </a:rPr>
              <a:t>Wo</a:t>
            </a:r>
            <a:r>
              <a:rPr lang="en-US" sz="1200" kern="1200" dirty="0" smtClean="0">
                <a:solidFill>
                  <a:schemeClr val="tx1"/>
                </a:solidFill>
                <a:latin typeface="+mn-lt"/>
                <a:ea typeface="+mn-ea"/>
                <a:cs typeface="+mn-cs"/>
              </a:rPr>
              <a:t> Foundation, C4wards are a signature KCC program, and each has the potential to magnify the impact of our current professional development work and extend its life – profoundly impacting students, individuals, and the institution as a whole over an extended period of time.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Each C4ward is led by a trained “concierge” who convenes, facilitates, and helps focus and support the work of its participants.  Will our C4ward concierge</a:t>
            </a:r>
            <a:r>
              <a:rPr lang="en-US" sz="1200" kern="1200" baseline="0" dirty="0" smtClean="0">
                <a:solidFill>
                  <a:schemeClr val="tx1"/>
                </a:solidFill>
                <a:latin typeface="+mn-lt"/>
                <a:ea typeface="+mn-ea"/>
                <a:cs typeface="+mn-cs"/>
              </a:rPr>
              <a:t> faculty and staff </a:t>
            </a:r>
            <a:r>
              <a:rPr lang="en-US" sz="1200" kern="1200" dirty="0" smtClean="0">
                <a:solidFill>
                  <a:schemeClr val="tx1"/>
                </a:solidFill>
                <a:latin typeface="+mn-lt"/>
                <a:ea typeface="+mn-ea"/>
                <a:cs typeface="+mn-cs"/>
              </a:rPr>
              <a:t>please stand to be recognized?  Note the </a:t>
            </a:r>
            <a:r>
              <a:rPr lang="en-US" sz="1200" kern="1200" dirty="0" err="1" smtClean="0">
                <a:solidFill>
                  <a:schemeClr val="tx1"/>
                </a:solidFill>
                <a:latin typeface="+mn-lt"/>
                <a:ea typeface="+mn-ea"/>
                <a:cs typeface="+mn-cs"/>
              </a:rPr>
              <a:t>kukui</a:t>
            </a:r>
            <a:r>
              <a:rPr lang="en-US" sz="1200" kern="1200" dirty="0" smtClean="0">
                <a:solidFill>
                  <a:schemeClr val="tx1"/>
                </a:solidFill>
                <a:latin typeface="+mn-lt"/>
                <a:ea typeface="+mn-ea"/>
                <a:cs typeface="+mn-cs"/>
              </a:rPr>
              <a:t> nut lei that they are wearing.  These “concierge” are another excellent example of collaboration and leadership for excellence.  A list of current C4wards is posted by the doors and new members are being welcomed into most.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3F65D1-6929-4D7E-9D90-D45B5F31429E}"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5B256BC-DD69-48B5-BFDB-931034FE08E8}" type="datetimeFigureOut">
              <a:rPr lang="en-US"/>
              <a:pPr>
                <a:defRPr/>
              </a:pPr>
              <a:t>1/6/2011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7A981DC8-098E-46FA-8BBA-83724D9F8E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E9DB8581-6F2D-4F77-A4F3-85730868EA55}" type="datetimeFigureOut">
              <a:rPr lang="en-US"/>
              <a:pPr>
                <a:defRPr/>
              </a:pPr>
              <a:t>1/6/2011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A8715885-6940-4B68-B92E-E09C3A50F60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423A10E-6E85-40D6-B74E-9474F808FD89}" type="datetimeFigureOut">
              <a:rPr lang="en-US" sz="1800" smtClean="0">
                <a:solidFill>
                  <a:prstClr val="black"/>
                </a:solidFill>
                <a:latin typeface="Calibri"/>
              </a:rPr>
              <a:pPr fontAlgn="auto">
                <a:spcBef>
                  <a:spcPts val="0"/>
                </a:spcBef>
                <a:spcAft>
                  <a:spcPts val="0"/>
                </a:spcAft>
              </a:pPr>
              <a:t>1/6/2011</a:t>
            </a:fld>
            <a:endParaRPr lang="en-US" sz="180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BB1DEAA2-46A4-43AA-886D-578FC6C3109C}" type="slidenum">
              <a:rPr lang="en-US" sz="1800" smtClean="0">
                <a:solidFill>
                  <a:prstClr val="black"/>
                </a:solidFill>
                <a:latin typeface="Calibri"/>
              </a:rPr>
              <a:pPr fontAlgn="auto">
                <a:spcBef>
                  <a:spcPts val="0"/>
                </a:spcBef>
                <a:spcAft>
                  <a:spcPts val="0"/>
                </a:spcAft>
              </a:pPr>
              <a:t>‹#›</a:t>
            </a:fld>
            <a:endParaRPr lang="en-US" sz="1800">
              <a:solidFill>
                <a:prstClr val="black"/>
              </a:solidFill>
              <a:latin typeface="Calibri"/>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423A10E-6E85-40D6-B74E-9474F808FD89}" type="datetimeFigureOut">
              <a:rPr lang="en-US" smtClean="0"/>
              <a:pPr/>
              <a:t>1/6/2011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1DEAA2-46A4-43AA-886D-578FC6C3109C}" type="slidenum">
              <a:rPr lang="en-US" smtClean="0"/>
              <a:pPr/>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23A10E-6E85-40D6-B74E-9474F808FD89}" type="datetimeFigureOut">
              <a:rPr lang="en-US" smtClean="0"/>
              <a:pPr/>
              <a:t>1/6/2011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1DEAA2-46A4-43AA-886D-578FC6C310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DA0B0EE9-5B62-42D1-94EA-E0C1F8A47FA2}" type="datetimeFigureOut">
              <a:rPr lang="en-US"/>
              <a:pPr>
                <a:defRPr/>
              </a:pPr>
              <a:t>1/6/2011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0C5CAA32-6C66-4DD2-8195-1B9820D2A5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E5214F2D-22BC-436F-8E71-416D86396DCE}" type="datetimeFigureOut">
              <a:rPr lang="en-US"/>
              <a:pPr>
                <a:defRPr/>
              </a:pPr>
              <a:t>1/6/2011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54BF4B0C-D865-4C3F-A26C-E9726445FA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B7A72BE7-54A4-4C43-8F87-434870B48FFD}" type="datetimeFigureOut">
              <a:rPr lang="en-US"/>
              <a:pPr>
                <a:defRPr/>
              </a:pPr>
              <a:t>1/6/2011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C22C48FC-8018-4551-8081-7ED71E57F60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D6082058-0B40-412E-ABF5-659E4C8EB53D}" type="datetimeFigureOut">
              <a:rPr lang="en-US"/>
              <a:pPr>
                <a:defRPr/>
              </a:pPr>
              <a:t>1/6/2011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CB968C2-5EEA-438F-9BD5-54D5D61C4E2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4479FBC9-2EB7-494F-B3C9-0AF359D38869}" type="datetimeFigureOut">
              <a:rPr lang="en-US"/>
              <a:pPr>
                <a:defRPr/>
              </a:pPr>
              <a:t>1/6/2011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20E0C652-871B-4E99-9348-1ECDCD9110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44E9B938-C818-4D4B-AA2C-DA08890CBED2}" type="datetimeFigureOut">
              <a:rPr lang="en-US"/>
              <a:pPr>
                <a:defRPr/>
              </a:pPr>
              <a:t>1/6/2011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78335E53-A0C4-4DFB-BE6F-683B76A436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621F27BB-7191-46CB-BE06-3BA08B979F36}" type="datetimeFigureOut">
              <a:rPr lang="en-US"/>
              <a:pPr>
                <a:defRPr/>
              </a:pPr>
              <a:t>1/6/2011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F26C1CD7-F3B8-472A-8DB9-3AAF87C8CE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B0D3C4A5-865B-4FEB-8794-575696669938}" type="datetimeFigureOut">
              <a:rPr lang="en-US"/>
              <a:pPr>
                <a:defRPr/>
              </a:pPr>
              <a:t>1/6/2011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99AD0188-1AE3-4C18-82A6-6A3BF1CE1E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Operating Fund Request</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Part 1 - The Hawai‘i Graduation Initiative</a:t>
            </a:r>
          </a:p>
          <a:p>
            <a:pPr lvl="0"/>
            <a:r>
              <a:rPr lang="en-US" dirty="0" smtClean="0"/>
              <a:t>	Increases undergraduate, graduate and professional degrees and certificates awarded by 25%    (2008—2015)</a:t>
            </a:r>
          </a:p>
          <a:p>
            <a:pPr lvl="1"/>
            <a:r>
              <a:rPr lang="en-US" dirty="0" smtClean="0"/>
              <a:t>	</a:t>
            </a:r>
          </a:p>
          <a:p>
            <a:pPr lvl="1"/>
            <a:r>
              <a:rPr lang="en-US" dirty="0" smtClean="0"/>
              <a:t>Funding based on three outcome measures:</a:t>
            </a:r>
          </a:p>
          <a:p>
            <a:pPr lvl="1"/>
            <a:r>
              <a:rPr lang="en-US" dirty="0" smtClean="0"/>
              <a:t>	Increase in enrollment</a:t>
            </a:r>
          </a:p>
          <a:p>
            <a:pPr lvl="1"/>
            <a:r>
              <a:rPr lang="en-US" dirty="0" smtClean="0"/>
              <a:t>	Increase in transfer from 2 to 4 year campuses</a:t>
            </a:r>
          </a:p>
          <a:p>
            <a:pPr lvl="1"/>
            <a:r>
              <a:rPr lang="en-US" dirty="0" smtClean="0"/>
              <a:t>	Increase in number of graduates</a:t>
            </a:r>
          </a:p>
          <a:p>
            <a:pPr lvl="1"/>
            <a:endParaRPr lang="en-US" dirty="0" smtClean="0"/>
          </a:p>
          <a:p>
            <a:pPr lvl="1"/>
            <a:r>
              <a:rPr lang="en-US" dirty="0" smtClean="0"/>
              <a:t>Baseline data for enrollment will be census data Fall 2010 compared to Fall 2011</a:t>
            </a:r>
          </a:p>
          <a:p>
            <a:pPr lvl="1"/>
            <a:r>
              <a:rPr lang="en-US" dirty="0" smtClean="0"/>
              <a:t>Baseline data for transfer and graduation will be AY 2009–10 compared to AY 2011–11</a:t>
            </a:r>
          </a:p>
        </p:txBody>
      </p:sp>
      <p:pic>
        <p:nvPicPr>
          <p:cNvPr id="1028" name="Picture 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943600" y="5916613"/>
            <a:ext cx="3057525" cy="9413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defRPr sz="1400" kern="1200">
          <a:solidFill>
            <a:schemeClr val="tx1"/>
          </a:solidFill>
          <a:latin typeface="+mn-lt"/>
          <a:ea typeface="+mn-ea"/>
          <a:cs typeface="+mn-cs"/>
        </a:defRPr>
      </a:lvl2pPr>
      <a:lvl3pPr marL="1143000" indent="-228600" algn="l" rtl="0" fontAlgn="base">
        <a:spcBef>
          <a:spcPct val="20000"/>
        </a:spcBef>
        <a:spcAft>
          <a:spcPct val="0"/>
        </a:spcAft>
        <a:buFont typeface="Arial" charset="0"/>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3074"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43600" y="5916418"/>
            <a:ext cx="3057525" cy="9415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Our Roles as Stewards of Collaborative Excellence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828800" y="2514600"/>
            <a:ext cx="5457825" cy="30575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Increase Hawai‘i’s Educational Capital</a:t>
            </a:r>
            <a:endParaRPr lang="en-US" dirty="0"/>
          </a:p>
        </p:txBody>
      </p:sp>
      <p:sp>
        <p:nvSpPr>
          <p:cNvPr id="4" name="Subtitle 3"/>
          <p:cNvSpPr>
            <a:spLocks noGrp="1"/>
          </p:cNvSpPr>
          <p:nvPr>
            <p:ph type="subTitle" idx="1"/>
          </p:nvPr>
        </p:nvSpPr>
        <p:spPr/>
        <p:txBody>
          <a:bodyPr/>
          <a:lstStyle/>
          <a:p>
            <a:r>
              <a:rPr lang="en-US" dirty="0" smtClean="0">
                <a:solidFill>
                  <a:schemeClr val="tx1"/>
                </a:solidFill>
              </a:rPr>
              <a:t>Increase the participation and degree completion of students, particularly from underserved regions</a:t>
            </a:r>
            <a:endParaRPr lang="en-US"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 Contribution to the State</a:t>
            </a:r>
            <a:endParaRPr lang="en-US" dirty="0"/>
          </a:p>
        </p:txBody>
      </p:sp>
      <p:sp>
        <p:nvSpPr>
          <p:cNvPr id="4" name="Subtitle 3"/>
          <p:cNvSpPr>
            <a:spLocks noGrp="1"/>
          </p:cNvSpPr>
          <p:nvPr>
            <p:ph type="subTitle" idx="1"/>
          </p:nvPr>
        </p:nvSpPr>
        <p:spPr/>
        <p:txBody>
          <a:bodyPr/>
          <a:lstStyle/>
          <a:p>
            <a:r>
              <a:rPr lang="en-US" dirty="0" smtClean="0">
                <a:solidFill>
                  <a:schemeClr val="tx1"/>
                </a:solidFill>
              </a:rPr>
              <a:t>Provide a solid return on the State’s investment in higher education through research and training</a:t>
            </a:r>
            <a:endParaRPr lang="en-US"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Globally Competitive and Collaborative Workforce</a:t>
            </a:r>
            <a:endParaRPr lang="en-US" dirty="0"/>
          </a:p>
        </p:txBody>
      </p:sp>
      <p:sp>
        <p:nvSpPr>
          <p:cNvPr id="4" name="Subtitle 3"/>
          <p:cNvSpPr>
            <a:spLocks noGrp="1"/>
          </p:cNvSpPr>
          <p:nvPr>
            <p:ph type="subTitle" idx="1"/>
          </p:nvPr>
        </p:nvSpPr>
        <p:spPr/>
        <p:txBody>
          <a:bodyPr>
            <a:normAutofit fontScale="92500" lnSpcReduction="10000"/>
          </a:bodyPr>
          <a:lstStyle/>
          <a:p>
            <a:r>
              <a:rPr lang="en-US" dirty="0" smtClean="0">
                <a:solidFill>
                  <a:schemeClr val="tx1"/>
                </a:solidFill>
              </a:rPr>
              <a:t>Address critical workforce shortages and prepare students for effective engagement and leadership in a global environment.</a:t>
            </a:r>
            <a:endParaRPr lang="en-US"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Resources and Stewardship</a:t>
            </a:r>
            <a:endParaRPr lang="en-US" dirty="0"/>
          </a:p>
        </p:txBody>
      </p:sp>
      <p:sp>
        <p:nvSpPr>
          <p:cNvPr id="4" name="Subtitle 3"/>
          <p:cNvSpPr>
            <a:spLocks noGrp="1"/>
          </p:cNvSpPr>
          <p:nvPr>
            <p:ph type="subTitle" idx="1"/>
          </p:nvPr>
        </p:nvSpPr>
        <p:spPr/>
        <p:txBody>
          <a:bodyPr>
            <a:normAutofit fontScale="92500" lnSpcReduction="10000"/>
          </a:bodyPr>
          <a:lstStyle/>
          <a:p>
            <a:r>
              <a:rPr lang="en-US" dirty="0" smtClean="0">
                <a:solidFill>
                  <a:schemeClr val="tx1"/>
                </a:solidFill>
              </a:rPr>
              <a:t>Recognize and invest in faculty and staff resources and develop innovative and inspiring learning environments in which to work.</a:t>
            </a:r>
            <a:endParaRPr lang="en-US"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Resources and Stewardship</a:t>
            </a:r>
            <a:endParaRPr lang="en-US" dirty="0"/>
          </a:p>
        </p:txBody>
      </p:sp>
      <p:sp>
        <p:nvSpPr>
          <p:cNvPr id="4" name="Subtitle 3"/>
          <p:cNvSpPr>
            <a:spLocks noGrp="1"/>
          </p:cNvSpPr>
          <p:nvPr>
            <p:ph type="subTitle" idx="1"/>
          </p:nvPr>
        </p:nvSpPr>
        <p:spPr/>
        <p:txBody>
          <a:bodyPr>
            <a:normAutofit/>
          </a:bodyPr>
          <a:lstStyle/>
          <a:p>
            <a:r>
              <a:rPr lang="en-US" dirty="0" smtClean="0">
                <a:solidFill>
                  <a:schemeClr val="tx1"/>
                </a:solidFill>
              </a:rPr>
              <a:t>Exercise exemplary stewardship over public and private resources for a sustainable future.</a:t>
            </a:r>
            <a:endParaRPr lang="en-US"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11" name="Isosceles Triangle 10"/>
          <p:cNvSpPr/>
          <p:nvPr/>
        </p:nvSpPr>
        <p:spPr>
          <a:xfrm>
            <a:off x="2514601" y="1295393"/>
            <a:ext cx="4851400" cy="3479812"/>
          </a:xfrm>
          <a:prstGeom prst="triangl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Freeform 11"/>
          <p:cNvSpPr/>
          <p:nvPr/>
        </p:nvSpPr>
        <p:spPr>
          <a:xfrm>
            <a:off x="3171190" y="609601"/>
            <a:ext cx="3153410" cy="1148417"/>
          </a:xfrm>
          <a:custGeom>
            <a:avLst/>
            <a:gdLst>
              <a:gd name="connsiteX0" fmla="*/ 0 w 3153410"/>
              <a:gd name="connsiteY0" fmla="*/ 191407 h 1148417"/>
              <a:gd name="connsiteX1" fmla="*/ 56062 w 3153410"/>
              <a:gd name="connsiteY1" fmla="*/ 56062 h 1148417"/>
              <a:gd name="connsiteX2" fmla="*/ 191407 w 3153410"/>
              <a:gd name="connsiteY2" fmla="*/ 0 h 1148417"/>
              <a:gd name="connsiteX3" fmla="*/ 2962003 w 3153410"/>
              <a:gd name="connsiteY3" fmla="*/ 0 h 1148417"/>
              <a:gd name="connsiteX4" fmla="*/ 3097348 w 3153410"/>
              <a:gd name="connsiteY4" fmla="*/ 56062 h 1148417"/>
              <a:gd name="connsiteX5" fmla="*/ 3153410 w 3153410"/>
              <a:gd name="connsiteY5" fmla="*/ 191407 h 1148417"/>
              <a:gd name="connsiteX6" fmla="*/ 3153410 w 3153410"/>
              <a:gd name="connsiteY6" fmla="*/ 957010 h 1148417"/>
              <a:gd name="connsiteX7" fmla="*/ 3097348 w 3153410"/>
              <a:gd name="connsiteY7" fmla="*/ 1092355 h 1148417"/>
              <a:gd name="connsiteX8" fmla="*/ 2962003 w 3153410"/>
              <a:gd name="connsiteY8" fmla="*/ 1148417 h 1148417"/>
              <a:gd name="connsiteX9" fmla="*/ 191407 w 3153410"/>
              <a:gd name="connsiteY9" fmla="*/ 1148417 h 1148417"/>
              <a:gd name="connsiteX10" fmla="*/ 56062 w 3153410"/>
              <a:gd name="connsiteY10" fmla="*/ 1092355 h 1148417"/>
              <a:gd name="connsiteX11" fmla="*/ 0 w 3153410"/>
              <a:gd name="connsiteY11" fmla="*/ 957010 h 1148417"/>
              <a:gd name="connsiteX12" fmla="*/ 0 w 3153410"/>
              <a:gd name="connsiteY12" fmla="*/ 191407 h 114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3410" h="1148417">
                <a:moveTo>
                  <a:pt x="0" y="191407"/>
                </a:moveTo>
                <a:cubicBezTo>
                  <a:pt x="0" y="140643"/>
                  <a:pt x="20166" y="91958"/>
                  <a:pt x="56062" y="56062"/>
                </a:cubicBezTo>
                <a:cubicBezTo>
                  <a:pt x="91958" y="20166"/>
                  <a:pt x="140643" y="0"/>
                  <a:pt x="191407" y="0"/>
                </a:cubicBezTo>
                <a:lnTo>
                  <a:pt x="2962003" y="0"/>
                </a:lnTo>
                <a:cubicBezTo>
                  <a:pt x="3012767" y="0"/>
                  <a:pt x="3061452" y="20166"/>
                  <a:pt x="3097348" y="56062"/>
                </a:cubicBezTo>
                <a:cubicBezTo>
                  <a:pt x="3133244" y="91958"/>
                  <a:pt x="3153410" y="140643"/>
                  <a:pt x="3153410" y="191407"/>
                </a:cubicBezTo>
                <a:lnTo>
                  <a:pt x="3153410" y="957010"/>
                </a:lnTo>
                <a:cubicBezTo>
                  <a:pt x="3153410" y="1007774"/>
                  <a:pt x="3133244" y="1056459"/>
                  <a:pt x="3097348" y="1092355"/>
                </a:cubicBezTo>
                <a:cubicBezTo>
                  <a:pt x="3061452" y="1128251"/>
                  <a:pt x="3012767" y="1148417"/>
                  <a:pt x="2962003" y="1148417"/>
                </a:cubicBezTo>
                <a:lnTo>
                  <a:pt x="191407" y="1148417"/>
                </a:lnTo>
                <a:cubicBezTo>
                  <a:pt x="140643" y="1148417"/>
                  <a:pt x="91958" y="1128251"/>
                  <a:pt x="56062" y="1092355"/>
                </a:cubicBezTo>
                <a:cubicBezTo>
                  <a:pt x="20166" y="1056459"/>
                  <a:pt x="0" y="1007774"/>
                  <a:pt x="0" y="957010"/>
                </a:cubicBezTo>
                <a:lnTo>
                  <a:pt x="0" y="191407"/>
                </a:lnTo>
                <a:close/>
              </a:path>
            </a:pathLst>
          </a:custGeom>
          <a:noFill/>
          <a:ln>
            <a:noFill/>
          </a:ln>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791" tIns="181791" rIns="181791" bIns="181791" numCol="1" spcCol="1270" anchor="ctr" anchorCtr="0">
            <a:noAutofit/>
          </a:bodyPr>
          <a:lstStyle/>
          <a:p>
            <a:pPr lvl="0" algn="ctr" defTabSz="1466850">
              <a:lnSpc>
                <a:spcPct val="90000"/>
              </a:lnSpc>
              <a:spcBef>
                <a:spcPct val="0"/>
              </a:spcBef>
              <a:spcAft>
                <a:spcPct val="35000"/>
              </a:spcAft>
            </a:pPr>
            <a:r>
              <a:rPr lang="en-US" sz="3300" kern="1200" dirty="0" smtClean="0"/>
              <a:t>Strategic Plan</a:t>
            </a:r>
            <a:endParaRPr lang="en-US" sz="3300" kern="1200" dirty="0"/>
          </a:p>
        </p:txBody>
      </p:sp>
      <p:sp>
        <p:nvSpPr>
          <p:cNvPr id="13" name="Freeform 12"/>
          <p:cNvSpPr/>
          <p:nvPr/>
        </p:nvSpPr>
        <p:spPr>
          <a:xfrm>
            <a:off x="-152400" y="3627705"/>
            <a:ext cx="3153410" cy="1148417"/>
          </a:xfrm>
          <a:custGeom>
            <a:avLst/>
            <a:gdLst>
              <a:gd name="connsiteX0" fmla="*/ 0 w 3153410"/>
              <a:gd name="connsiteY0" fmla="*/ 191407 h 1148417"/>
              <a:gd name="connsiteX1" fmla="*/ 56062 w 3153410"/>
              <a:gd name="connsiteY1" fmla="*/ 56062 h 1148417"/>
              <a:gd name="connsiteX2" fmla="*/ 191407 w 3153410"/>
              <a:gd name="connsiteY2" fmla="*/ 0 h 1148417"/>
              <a:gd name="connsiteX3" fmla="*/ 2962003 w 3153410"/>
              <a:gd name="connsiteY3" fmla="*/ 0 h 1148417"/>
              <a:gd name="connsiteX4" fmla="*/ 3097348 w 3153410"/>
              <a:gd name="connsiteY4" fmla="*/ 56062 h 1148417"/>
              <a:gd name="connsiteX5" fmla="*/ 3153410 w 3153410"/>
              <a:gd name="connsiteY5" fmla="*/ 191407 h 1148417"/>
              <a:gd name="connsiteX6" fmla="*/ 3153410 w 3153410"/>
              <a:gd name="connsiteY6" fmla="*/ 957010 h 1148417"/>
              <a:gd name="connsiteX7" fmla="*/ 3097348 w 3153410"/>
              <a:gd name="connsiteY7" fmla="*/ 1092355 h 1148417"/>
              <a:gd name="connsiteX8" fmla="*/ 2962003 w 3153410"/>
              <a:gd name="connsiteY8" fmla="*/ 1148417 h 1148417"/>
              <a:gd name="connsiteX9" fmla="*/ 191407 w 3153410"/>
              <a:gd name="connsiteY9" fmla="*/ 1148417 h 1148417"/>
              <a:gd name="connsiteX10" fmla="*/ 56062 w 3153410"/>
              <a:gd name="connsiteY10" fmla="*/ 1092355 h 1148417"/>
              <a:gd name="connsiteX11" fmla="*/ 0 w 3153410"/>
              <a:gd name="connsiteY11" fmla="*/ 957010 h 1148417"/>
              <a:gd name="connsiteX12" fmla="*/ 0 w 3153410"/>
              <a:gd name="connsiteY12" fmla="*/ 191407 h 114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3410" h="1148417">
                <a:moveTo>
                  <a:pt x="0" y="191407"/>
                </a:moveTo>
                <a:cubicBezTo>
                  <a:pt x="0" y="140643"/>
                  <a:pt x="20166" y="91958"/>
                  <a:pt x="56062" y="56062"/>
                </a:cubicBezTo>
                <a:cubicBezTo>
                  <a:pt x="91958" y="20166"/>
                  <a:pt x="140643" y="0"/>
                  <a:pt x="191407" y="0"/>
                </a:cubicBezTo>
                <a:lnTo>
                  <a:pt x="2962003" y="0"/>
                </a:lnTo>
                <a:cubicBezTo>
                  <a:pt x="3012767" y="0"/>
                  <a:pt x="3061452" y="20166"/>
                  <a:pt x="3097348" y="56062"/>
                </a:cubicBezTo>
                <a:cubicBezTo>
                  <a:pt x="3133244" y="91958"/>
                  <a:pt x="3153410" y="140643"/>
                  <a:pt x="3153410" y="191407"/>
                </a:cubicBezTo>
                <a:lnTo>
                  <a:pt x="3153410" y="957010"/>
                </a:lnTo>
                <a:cubicBezTo>
                  <a:pt x="3153410" y="1007774"/>
                  <a:pt x="3133244" y="1056459"/>
                  <a:pt x="3097348" y="1092355"/>
                </a:cubicBezTo>
                <a:cubicBezTo>
                  <a:pt x="3061452" y="1128251"/>
                  <a:pt x="3012767" y="1148417"/>
                  <a:pt x="2962003" y="1148417"/>
                </a:cubicBezTo>
                <a:lnTo>
                  <a:pt x="191407" y="1148417"/>
                </a:lnTo>
                <a:cubicBezTo>
                  <a:pt x="140643" y="1148417"/>
                  <a:pt x="91958" y="1128251"/>
                  <a:pt x="56062" y="1092355"/>
                </a:cubicBezTo>
                <a:cubicBezTo>
                  <a:pt x="20166" y="1056459"/>
                  <a:pt x="0" y="1007774"/>
                  <a:pt x="0" y="957010"/>
                </a:cubicBezTo>
                <a:lnTo>
                  <a:pt x="0" y="191407"/>
                </a:lnTo>
                <a:close/>
              </a:path>
            </a:pathLst>
          </a:custGeom>
          <a:noFill/>
          <a:ln>
            <a:noFill/>
          </a:ln>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791" tIns="181791" rIns="181791" bIns="181791" numCol="1" spcCol="1270" anchor="ctr" anchorCtr="0">
            <a:noAutofit/>
          </a:bodyPr>
          <a:lstStyle/>
          <a:p>
            <a:pPr lvl="0" algn="ctr" defTabSz="1466850">
              <a:lnSpc>
                <a:spcPct val="90000"/>
              </a:lnSpc>
              <a:spcBef>
                <a:spcPct val="0"/>
              </a:spcBef>
              <a:spcAft>
                <a:spcPct val="35000"/>
              </a:spcAft>
            </a:pPr>
            <a:r>
              <a:rPr lang="en-US" sz="3300" kern="1200" dirty="0" smtClean="0"/>
              <a:t>Program Review</a:t>
            </a:r>
            <a:endParaRPr lang="en-US" sz="3300" kern="1200" dirty="0"/>
          </a:p>
        </p:txBody>
      </p:sp>
      <p:sp>
        <p:nvSpPr>
          <p:cNvPr id="14" name="Freeform 13"/>
          <p:cNvSpPr/>
          <p:nvPr/>
        </p:nvSpPr>
        <p:spPr>
          <a:xfrm>
            <a:off x="6523990" y="3652183"/>
            <a:ext cx="3153410" cy="1148417"/>
          </a:xfrm>
          <a:custGeom>
            <a:avLst/>
            <a:gdLst>
              <a:gd name="connsiteX0" fmla="*/ 0 w 3153410"/>
              <a:gd name="connsiteY0" fmla="*/ 191407 h 1148417"/>
              <a:gd name="connsiteX1" fmla="*/ 56062 w 3153410"/>
              <a:gd name="connsiteY1" fmla="*/ 56062 h 1148417"/>
              <a:gd name="connsiteX2" fmla="*/ 191407 w 3153410"/>
              <a:gd name="connsiteY2" fmla="*/ 0 h 1148417"/>
              <a:gd name="connsiteX3" fmla="*/ 2962003 w 3153410"/>
              <a:gd name="connsiteY3" fmla="*/ 0 h 1148417"/>
              <a:gd name="connsiteX4" fmla="*/ 3097348 w 3153410"/>
              <a:gd name="connsiteY4" fmla="*/ 56062 h 1148417"/>
              <a:gd name="connsiteX5" fmla="*/ 3153410 w 3153410"/>
              <a:gd name="connsiteY5" fmla="*/ 191407 h 1148417"/>
              <a:gd name="connsiteX6" fmla="*/ 3153410 w 3153410"/>
              <a:gd name="connsiteY6" fmla="*/ 957010 h 1148417"/>
              <a:gd name="connsiteX7" fmla="*/ 3097348 w 3153410"/>
              <a:gd name="connsiteY7" fmla="*/ 1092355 h 1148417"/>
              <a:gd name="connsiteX8" fmla="*/ 2962003 w 3153410"/>
              <a:gd name="connsiteY8" fmla="*/ 1148417 h 1148417"/>
              <a:gd name="connsiteX9" fmla="*/ 191407 w 3153410"/>
              <a:gd name="connsiteY9" fmla="*/ 1148417 h 1148417"/>
              <a:gd name="connsiteX10" fmla="*/ 56062 w 3153410"/>
              <a:gd name="connsiteY10" fmla="*/ 1092355 h 1148417"/>
              <a:gd name="connsiteX11" fmla="*/ 0 w 3153410"/>
              <a:gd name="connsiteY11" fmla="*/ 957010 h 1148417"/>
              <a:gd name="connsiteX12" fmla="*/ 0 w 3153410"/>
              <a:gd name="connsiteY12" fmla="*/ 191407 h 114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3410" h="1148417">
                <a:moveTo>
                  <a:pt x="0" y="191407"/>
                </a:moveTo>
                <a:cubicBezTo>
                  <a:pt x="0" y="140643"/>
                  <a:pt x="20166" y="91958"/>
                  <a:pt x="56062" y="56062"/>
                </a:cubicBezTo>
                <a:cubicBezTo>
                  <a:pt x="91958" y="20166"/>
                  <a:pt x="140643" y="0"/>
                  <a:pt x="191407" y="0"/>
                </a:cubicBezTo>
                <a:lnTo>
                  <a:pt x="2962003" y="0"/>
                </a:lnTo>
                <a:cubicBezTo>
                  <a:pt x="3012767" y="0"/>
                  <a:pt x="3061452" y="20166"/>
                  <a:pt x="3097348" y="56062"/>
                </a:cubicBezTo>
                <a:cubicBezTo>
                  <a:pt x="3133244" y="91958"/>
                  <a:pt x="3153410" y="140643"/>
                  <a:pt x="3153410" y="191407"/>
                </a:cubicBezTo>
                <a:lnTo>
                  <a:pt x="3153410" y="957010"/>
                </a:lnTo>
                <a:cubicBezTo>
                  <a:pt x="3153410" y="1007774"/>
                  <a:pt x="3133244" y="1056459"/>
                  <a:pt x="3097348" y="1092355"/>
                </a:cubicBezTo>
                <a:cubicBezTo>
                  <a:pt x="3061452" y="1128251"/>
                  <a:pt x="3012767" y="1148417"/>
                  <a:pt x="2962003" y="1148417"/>
                </a:cubicBezTo>
                <a:lnTo>
                  <a:pt x="191407" y="1148417"/>
                </a:lnTo>
                <a:cubicBezTo>
                  <a:pt x="140643" y="1148417"/>
                  <a:pt x="91958" y="1128251"/>
                  <a:pt x="56062" y="1092355"/>
                </a:cubicBezTo>
                <a:cubicBezTo>
                  <a:pt x="20166" y="1056459"/>
                  <a:pt x="0" y="1007774"/>
                  <a:pt x="0" y="957010"/>
                </a:cubicBezTo>
                <a:lnTo>
                  <a:pt x="0" y="191407"/>
                </a:lnTo>
                <a:close/>
              </a:path>
            </a:pathLst>
          </a:custGeom>
          <a:noFill/>
          <a:ln>
            <a:noFill/>
          </a:ln>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791" tIns="181791" rIns="181791" bIns="181791" numCol="1" spcCol="1270" anchor="ctr" anchorCtr="0">
            <a:noAutofit/>
          </a:bodyPr>
          <a:lstStyle/>
          <a:p>
            <a:pPr lvl="0" algn="ctr" defTabSz="1466850">
              <a:lnSpc>
                <a:spcPct val="90000"/>
              </a:lnSpc>
              <a:spcBef>
                <a:spcPct val="0"/>
              </a:spcBef>
              <a:spcAft>
                <a:spcPct val="35000"/>
              </a:spcAft>
            </a:pPr>
            <a:r>
              <a:rPr lang="en-US" sz="3300" kern="1200" dirty="0" smtClean="0"/>
              <a:t>Tactical Plan</a:t>
            </a:r>
            <a:endParaRPr lang="en-US" sz="3300" kern="1200" dirty="0"/>
          </a:p>
        </p:txBody>
      </p:sp>
      <p:sp>
        <p:nvSpPr>
          <p:cNvPr id="7" name="Curved Down Arrow 6"/>
          <p:cNvSpPr/>
          <p:nvPr/>
        </p:nvSpPr>
        <p:spPr>
          <a:xfrm rot="18998127">
            <a:off x="-487940" y="673794"/>
            <a:ext cx="4343794" cy="20814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rot="10800000">
            <a:off x="1752600" y="4419600"/>
            <a:ext cx="6248400" cy="1600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4046004" y="2971800"/>
            <a:ext cx="1821396" cy="1323439"/>
          </a:xfrm>
          <a:prstGeom prst="rect">
            <a:avLst/>
          </a:prstGeom>
          <a:noFill/>
        </p:spPr>
        <p:txBody>
          <a:bodyPr wrap="none" rtlCol="0">
            <a:spAutoFit/>
          </a:bodyPr>
          <a:lstStyle/>
          <a:p>
            <a:r>
              <a:rPr lang="en-US" sz="4000" dirty="0" smtClean="0">
                <a:solidFill>
                  <a:schemeClr val="bg1"/>
                </a:solidFill>
              </a:rPr>
              <a:t>Student</a:t>
            </a:r>
          </a:p>
          <a:p>
            <a:r>
              <a:rPr lang="en-US" sz="4000" dirty="0" smtClean="0">
                <a:solidFill>
                  <a:schemeClr val="bg1"/>
                </a:solidFill>
              </a:rPr>
              <a:t>Success</a:t>
            </a:r>
            <a:endParaRPr lang="en-US" sz="3200" dirty="0">
              <a:solidFill>
                <a:schemeClr val="bg1"/>
              </a:solidFill>
            </a:endParaRPr>
          </a:p>
        </p:txBody>
      </p:sp>
      <p:sp>
        <p:nvSpPr>
          <p:cNvPr id="15" name="Curved Down Arrow 14"/>
          <p:cNvSpPr/>
          <p:nvPr/>
        </p:nvSpPr>
        <p:spPr>
          <a:xfrm rot="3013488">
            <a:off x="5802846" y="1171174"/>
            <a:ext cx="4208556" cy="18965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7" grpId="0" animBg="1"/>
      <p:bldP spid="8" grpId="0" animBg="1"/>
      <p:bldP spid="9"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4572000" cy="1470025"/>
          </a:xfrm>
        </p:spPr>
        <p:txBody>
          <a:bodyPr>
            <a:noAutofit/>
          </a:bodyPr>
          <a:lstStyle/>
          <a:p>
            <a:r>
              <a:rPr lang="en-US" sz="6000" dirty="0" smtClean="0"/>
              <a:t>Sustainable Continuous Quality Improvement</a:t>
            </a:r>
            <a:endParaRPr lang="en-US" sz="6000" dirty="0"/>
          </a:p>
        </p:txBody>
      </p:sp>
      <p:sp>
        <p:nvSpPr>
          <p:cNvPr id="5" name="Subtitle 4"/>
          <p:cNvSpPr>
            <a:spLocks noGrp="1"/>
          </p:cNvSpPr>
          <p:nvPr>
            <p:ph type="subTitle" idx="1"/>
          </p:nvPr>
        </p:nvSpPr>
        <p:spPr/>
        <p:txBody>
          <a:bodyPr/>
          <a:lstStyle/>
          <a:p>
            <a:endParaRPr lang="en-US"/>
          </a:p>
        </p:txBody>
      </p:sp>
      <p:pic>
        <p:nvPicPr>
          <p:cNvPr id="1027" name="Picture 3" descr="C:\Users\Frank\AppData\Local\Microsoft\Windows\Temporary Internet Files\Content.IE5\I28890C1\MC900198584[1].wmf"/>
          <p:cNvPicPr>
            <a:picLocks noChangeAspect="1" noChangeArrowheads="1"/>
          </p:cNvPicPr>
          <p:nvPr/>
        </p:nvPicPr>
        <p:blipFill>
          <a:blip r:embed="rId2" cstate="print"/>
          <a:srcRect/>
          <a:stretch>
            <a:fillRect/>
          </a:stretch>
        </p:blipFill>
        <p:spPr bwMode="auto">
          <a:xfrm>
            <a:off x="5638800" y="1143000"/>
            <a:ext cx="3048000" cy="4503048"/>
          </a:xfrm>
          <a:prstGeom prst="rect">
            <a:avLst/>
          </a:prstGeom>
          <a:noFill/>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There</a:t>
            </a:r>
            <a:br>
              <a:rPr lang="en-US" dirty="0" smtClean="0"/>
            </a:br>
            <a:r>
              <a:rPr lang="en-US" sz="2700" dirty="0" smtClean="0"/>
              <a:t>(Tactical Plans)</a:t>
            </a:r>
            <a:endParaRPr lang="en-US" sz="2700" dirty="0"/>
          </a:p>
        </p:txBody>
      </p:sp>
      <p:sp>
        <p:nvSpPr>
          <p:cNvPr id="3" name="Content Placeholder 2"/>
          <p:cNvSpPr>
            <a:spLocks noGrp="1"/>
          </p:cNvSpPr>
          <p:nvPr>
            <p:ph idx="1"/>
          </p:nvPr>
        </p:nvSpPr>
        <p:spPr>
          <a:xfrm>
            <a:off x="533400" y="2057400"/>
            <a:ext cx="3581400" cy="4068763"/>
          </a:xfrm>
        </p:spPr>
        <p:txBody>
          <a:bodyPr>
            <a:normAutofit/>
          </a:bodyPr>
          <a:lstStyle/>
          <a:p>
            <a:pPr marL="0" indent="0">
              <a:buNone/>
            </a:pPr>
            <a:r>
              <a:rPr lang="en-US" sz="3600" dirty="0" smtClean="0"/>
              <a:t>Specific actions to achieve student engagement, learning … and success</a:t>
            </a:r>
            <a:endParaRPr lang="en-US" sz="3600" dirty="0"/>
          </a:p>
        </p:txBody>
      </p:sp>
      <p:pic>
        <p:nvPicPr>
          <p:cNvPr id="3074" name="Picture 2"/>
          <p:cNvPicPr>
            <a:picLocks noChangeAspect="1" noChangeArrowheads="1"/>
          </p:cNvPicPr>
          <p:nvPr/>
        </p:nvPicPr>
        <p:blipFill>
          <a:blip r:embed="rId2" cstate="print"/>
          <a:srcRect/>
          <a:stretch>
            <a:fillRect/>
          </a:stretch>
        </p:blipFill>
        <p:spPr bwMode="auto">
          <a:xfrm>
            <a:off x="4346038" y="2057400"/>
            <a:ext cx="4559838" cy="30575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dirty="0" smtClean="0"/>
              <a:t>Progress</a:t>
            </a:r>
            <a:br>
              <a:rPr lang="en-US" dirty="0" smtClean="0"/>
            </a:br>
            <a:r>
              <a:rPr lang="en-US" sz="2400" dirty="0" smtClean="0"/>
              <a:t>(Program Review)</a:t>
            </a:r>
            <a:endParaRPr lang="en-US" sz="2400" dirty="0"/>
          </a:p>
        </p:txBody>
      </p:sp>
      <p:sp>
        <p:nvSpPr>
          <p:cNvPr id="3" name="Content Placeholder 2"/>
          <p:cNvSpPr>
            <a:spLocks noGrp="1"/>
          </p:cNvSpPr>
          <p:nvPr>
            <p:ph idx="1"/>
          </p:nvPr>
        </p:nvSpPr>
        <p:spPr>
          <a:xfrm>
            <a:off x="4648200" y="1524000"/>
            <a:ext cx="4038600" cy="2514600"/>
          </a:xfrm>
        </p:spPr>
        <p:txBody>
          <a:bodyPr>
            <a:normAutofit/>
          </a:bodyPr>
          <a:lstStyle/>
          <a:p>
            <a:r>
              <a:rPr lang="en-US" sz="4400" dirty="0" smtClean="0"/>
              <a:t>Awareness</a:t>
            </a:r>
          </a:p>
          <a:p>
            <a:r>
              <a:rPr lang="en-US" sz="4400" dirty="0" smtClean="0"/>
              <a:t>Development</a:t>
            </a:r>
          </a:p>
          <a:p>
            <a:r>
              <a:rPr lang="en-US" sz="4400" dirty="0" smtClean="0"/>
              <a:t>Proficiency</a:t>
            </a:r>
          </a:p>
          <a:p>
            <a:pPr>
              <a:buNone/>
            </a:pPr>
            <a:endParaRPr lang="en-US" sz="4400" dirty="0" smtClean="0"/>
          </a:p>
        </p:txBody>
      </p:sp>
      <p:sp>
        <p:nvSpPr>
          <p:cNvPr id="5" name="TextBox 4"/>
          <p:cNvSpPr txBox="1"/>
          <p:nvPr/>
        </p:nvSpPr>
        <p:spPr>
          <a:xfrm>
            <a:off x="4191000" y="4514671"/>
            <a:ext cx="4724400" cy="1200329"/>
          </a:xfrm>
          <a:prstGeom prst="rect">
            <a:avLst/>
          </a:prstGeom>
          <a:solidFill>
            <a:schemeClr val="accent1">
              <a:alpha val="9000"/>
            </a:schemeClr>
          </a:solidFill>
          <a:ln>
            <a:solidFill>
              <a:schemeClr val="accent1">
                <a:hueOff val="0"/>
                <a:satOff val="0"/>
                <a:lumOff val="0"/>
                <a:shade val="95000"/>
                <a:satMod val="105000"/>
              </a:schemeClr>
            </a:solidFill>
          </a:ln>
        </p:spPr>
        <p:txBody>
          <a:bodyPr wrap="square" rtlCol="0">
            <a:spAutoFit/>
          </a:bodyPr>
          <a:lstStyle/>
          <a:p>
            <a:pPr algn="ctr" fontAlgn="auto">
              <a:spcBef>
                <a:spcPts val="0"/>
              </a:spcBef>
              <a:spcAft>
                <a:spcPts val="0"/>
              </a:spcAft>
            </a:pPr>
            <a:r>
              <a:rPr lang="en-US" sz="3600" dirty="0" smtClean="0">
                <a:solidFill>
                  <a:prstClr val="black"/>
                </a:solidFill>
                <a:latin typeface="Calibri"/>
              </a:rPr>
              <a:t>Sustainable Continuous Quality Improvement</a:t>
            </a:r>
            <a:endParaRPr lang="en-US" sz="3600" dirty="0">
              <a:solidFill>
                <a:prstClr val="black"/>
              </a:solidFill>
              <a:latin typeface="Calibri"/>
            </a:endParaRPr>
          </a:p>
        </p:txBody>
      </p:sp>
      <p:sp>
        <p:nvSpPr>
          <p:cNvPr id="8" name="Down Arrow 7"/>
          <p:cNvSpPr/>
          <p:nvPr/>
        </p:nvSpPr>
        <p:spPr>
          <a:xfrm>
            <a:off x="4800600" y="1524000"/>
            <a:ext cx="3429000" cy="2895600"/>
          </a:xfrm>
          <a:prstGeom prst="downArrow">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7" name="Picture 6" descr="SSL_1294 steps I.jpg"/>
          <p:cNvPicPr>
            <a:picLocks noChangeAspect="1"/>
          </p:cNvPicPr>
          <p:nvPr/>
        </p:nvPicPr>
        <p:blipFill>
          <a:blip r:embed="rId2" cstate="email"/>
          <a:srcRect r="34433"/>
          <a:stretch>
            <a:fillRect/>
          </a:stretch>
        </p:blipFill>
        <p:spPr>
          <a:xfrm>
            <a:off x="838200" y="1097844"/>
            <a:ext cx="2209800" cy="507435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a:noAutofit/>
          </a:bodyPr>
          <a:lstStyle/>
          <a:p>
            <a:r>
              <a:rPr lang="en-US" sz="4800" dirty="0" smtClean="0"/>
              <a:t>Success Depends on           Every One and Everyone</a:t>
            </a:r>
            <a:endParaRPr lang="en-US" sz="4800" dirty="0"/>
          </a:p>
        </p:txBody>
      </p:sp>
      <p:sp>
        <p:nvSpPr>
          <p:cNvPr id="4" name="Subtitle 3"/>
          <p:cNvSpPr>
            <a:spLocks noGrp="1"/>
          </p:cNvSpPr>
          <p:nvPr>
            <p:ph type="subTitle" idx="1"/>
          </p:nvPr>
        </p:nvSpPr>
        <p:spPr/>
        <p:txBody>
          <a:bodyPr/>
          <a:lstStyle/>
          <a:p>
            <a:endParaRPr lang="en-US" dirty="0"/>
          </a:p>
        </p:txBody>
      </p:sp>
      <p:pic>
        <p:nvPicPr>
          <p:cNvPr id="4099" name="Picture 3" descr="C:\Users\Frank\AppData\Local\Microsoft\Windows\Temporary Internet Files\Content.Outlook\N3RCWBI4\Mortar Board and Lei.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3600" y="2514600"/>
            <a:ext cx="4823298" cy="32004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p>
        </p:txBody>
      </p:sp>
      <p:sp>
        <p:nvSpPr>
          <p:cNvPr id="2051" name="Rectangle 3"/>
          <p:cNvSpPr>
            <a:spLocks noGrp="1" noChangeArrowheads="1"/>
          </p:cNvSpPr>
          <p:nvPr>
            <p:ph type="subTitle" idx="1"/>
          </p:nvPr>
        </p:nvSpPr>
        <p:spPr/>
        <p:txBody>
          <a:bodyPr/>
          <a:lstStyle/>
          <a:p>
            <a:endParaRPr lang="en-US"/>
          </a:p>
        </p:txBody>
      </p:sp>
      <p:sp>
        <p:nvSpPr>
          <p:cNvPr id="2055" name="Oval 7"/>
          <p:cNvSpPr>
            <a:spLocks noChangeArrowheads="1"/>
          </p:cNvSpPr>
          <p:nvPr/>
        </p:nvSpPr>
        <p:spPr bwMode="auto">
          <a:xfrm>
            <a:off x="457200" y="639763"/>
            <a:ext cx="5867400" cy="6019800"/>
          </a:xfrm>
          <a:prstGeom prst="ellipse">
            <a:avLst/>
          </a:prstGeom>
          <a:solidFill>
            <a:srgbClr val="FFFF00"/>
          </a:solidFill>
          <a:ln w="9525">
            <a:solidFill>
              <a:schemeClr val="tx1"/>
            </a:solidFill>
            <a:round/>
            <a:headEnd/>
            <a:tailEnd/>
          </a:ln>
          <a:effectLst/>
        </p:spPr>
        <p:txBody>
          <a:bodyPr wrap="none" anchor="ctr"/>
          <a:lstStyle/>
          <a:p>
            <a:pPr algn="ctr"/>
            <a:endParaRPr lang="en-US" i="1"/>
          </a:p>
        </p:txBody>
      </p:sp>
      <p:sp>
        <p:nvSpPr>
          <p:cNvPr id="2056" name="Oval 8"/>
          <p:cNvSpPr>
            <a:spLocks noChangeArrowheads="1"/>
          </p:cNvSpPr>
          <p:nvPr/>
        </p:nvSpPr>
        <p:spPr bwMode="auto">
          <a:xfrm>
            <a:off x="990600" y="1173163"/>
            <a:ext cx="4800600" cy="4953000"/>
          </a:xfrm>
          <a:prstGeom prst="ellipse">
            <a:avLst/>
          </a:prstGeom>
          <a:solidFill>
            <a:srgbClr val="339933"/>
          </a:solidFill>
          <a:ln w="9525">
            <a:solidFill>
              <a:schemeClr val="tx1"/>
            </a:solidFill>
            <a:round/>
            <a:headEnd/>
            <a:tailEnd/>
          </a:ln>
          <a:effectLst/>
        </p:spPr>
        <p:txBody>
          <a:bodyPr wrap="none" anchor="ctr"/>
          <a:lstStyle/>
          <a:p>
            <a:endParaRPr lang="en-US"/>
          </a:p>
        </p:txBody>
      </p:sp>
      <p:sp>
        <p:nvSpPr>
          <p:cNvPr id="2057" name="Oval 9"/>
          <p:cNvSpPr>
            <a:spLocks noChangeArrowheads="1"/>
          </p:cNvSpPr>
          <p:nvPr/>
        </p:nvSpPr>
        <p:spPr bwMode="auto">
          <a:xfrm>
            <a:off x="1447800" y="1600200"/>
            <a:ext cx="3886200" cy="4038600"/>
          </a:xfrm>
          <a:prstGeom prst="ellipse">
            <a:avLst/>
          </a:prstGeom>
          <a:solidFill>
            <a:srgbClr val="000066"/>
          </a:solidFill>
          <a:ln w="9525">
            <a:solidFill>
              <a:schemeClr val="tx1"/>
            </a:solidFill>
            <a:round/>
            <a:headEnd/>
            <a:tailEnd/>
          </a:ln>
          <a:effectLst/>
        </p:spPr>
        <p:txBody>
          <a:bodyPr wrap="none" anchor="ctr"/>
          <a:lstStyle/>
          <a:p>
            <a:endParaRPr lang="en-US"/>
          </a:p>
        </p:txBody>
      </p:sp>
      <p:sp>
        <p:nvSpPr>
          <p:cNvPr id="2058" name="Oval 10"/>
          <p:cNvSpPr>
            <a:spLocks noChangeArrowheads="1"/>
          </p:cNvSpPr>
          <p:nvPr/>
        </p:nvSpPr>
        <p:spPr bwMode="auto">
          <a:xfrm>
            <a:off x="1905000" y="2057400"/>
            <a:ext cx="2971800" cy="2971800"/>
          </a:xfrm>
          <a:prstGeom prst="ellipse">
            <a:avLst/>
          </a:prstGeom>
          <a:solidFill>
            <a:srgbClr val="A50021"/>
          </a:solidFill>
          <a:ln w="9525">
            <a:solidFill>
              <a:schemeClr val="hlink"/>
            </a:solidFill>
            <a:round/>
            <a:headEnd/>
            <a:tailEnd/>
          </a:ln>
          <a:effectLst/>
        </p:spPr>
        <p:txBody>
          <a:bodyPr wrap="none" anchor="ctr"/>
          <a:lstStyle/>
          <a:p>
            <a:endParaRPr lang="en-US"/>
          </a:p>
        </p:txBody>
      </p:sp>
      <p:sp>
        <p:nvSpPr>
          <p:cNvPr id="2059" name="Oval 11"/>
          <p:cNvSpPr>
            <a:spLocks noChangeArrowheads="1"/>
          </p:cNvSpPr>
          <p:nvPr/>
        </p:nvSpPr>
        <p:spPr bwMode="auto">
          <a:xfrm>
            <a:off x="2514600" y="2667000"/>
            <a:ext cx="1828800" cy="1676400"/>
          </a:xfrm>
          <a:prstGeom prst="ellipse">
            <a:avLst/>
          </a:prstGeom>
          <a:solidFill>
            <a:srgbClr val="FF9900"/>
          </a:solidFill>
          <a:ln w="9525">
            <a:solidFill>
              <a:schemeClr val="tx1"/>
            </a:solidFill>
            <a:round/>
            <a:headEnd/>
            <a:tailEnd/>
          </a:ln>
          <a:effectLst/>
        </p:spPr>
        <p:txBody>
          <a:bodyPr wrap="none" anchor="ctr"/>
          <a:lstStyle/>
          <a:p>
            <a:pPr algn="ctr"/>
            <a:endParaRPr lang="en-US" i="1">
              <a:solidFill>
                <a:srgbClr val="5A0650"/>
              </a:solidFill>
            </a:endParaRPr>
          </a:p>
        </p:txBody>
      </p:sp>
      <p:sp>
        <p:nvSpPr>
          <p:cNvPr id="2060" name="Text Box 12"/>
          <p:cNvSpPr txBox="1">
            <a:spLocks noChangeArrowheads="1"/>
          </p:cNvSpPr>
          <p:nvPr/>
        </p:nvSpPr>
        <p:spPr bwMode="auto">
          <a:xfrm>
            <a:off x="4114800" y="1295400"/>
            <a:ext cx="4724400" cy="457200"/>
          </a:xfrm>
          <a:prstGeom prst="rect">
            <a:avLst/>
          </a:prstGeom>
          <a:solidFill>
            <a:srgbClr val="339933"/>
          </a:solidFill>
          <a:ln w="38100" cmpd="dbl">
            <a:noFill/>
            <a:miter lim="800000"/>
            <a:headEnd/>
            <a:tailEnd/>
          </a:ln>
          <a:effectLst/>
        </p:spPr>
        <p:txBody>
          <a:bodyPr>
            <a:spAutoFit/>
          </a:bodyPr>
          <a:lstStyle/>
          <a:p>
            <a:r>
              <a:rPr lang="en-US" sz="2400" i="1">
                <a:solidFill>
                  <a:srgbClr val="000066"/>
                </a:solidFill>
                <a:effectLst>
                  <a:outerShdw blurRad="38100" dist="38100" dir="2700000" algn="tl">
                    <a:srgbClr val="000000"/>
                  </a:outerShdw>
                </a:effectLst>
              </a:rPr>
              <a:t>Strategic Plan 2008-2015</a:t>
            </a:r>
          </a:p>
        </p:txBody>
      </p:sp>
      <p:sp>
        <p:nvSpPr>
          <p:cNvPr id="2061" name="Text Box 13"/>
          <p:cNvSpPr txBox="1">
            <a:spLocks noChangeArrowheads="1"/>
          </p:cNvSpPr>
          <p:nvPr/>
        </p:nvSpPr>
        <p:spPr bwMode="auto">
          <a:xfrm>
            <a:off x="3048000" y="685800"/>
            <a:ext cx="6096000" cy="457200"/>
          </a:xfrm>
          <a:prstGeom prst="rect">
            <a:avLst/>
          </a:prstGeom>
          <a:solidFill>
            <a:srgbClr val="FFFF00"/>
          </a:solidFill>
          <a:ln w="9525">
            <a:noFill/>
            <a:miter lim="800000"/>
            <a:headEnd/>
            <a:tailEnd/>
          </a:ln>
          <a:effectLst/>
        </p:spPr>
        <p:txBody>
          <a:bodyPr>
            <a:spAutoFit/>
          </a:bodyPr>
          <a:lstStyle/>
          <a:p>
            <a:r>
              <a:rPr lang="en-US" sz="2400" i="1" dirty="0">
                <a:solidFill>
                  <a:srgbClr val="006600"/>
                </a:solidFill>
                <a:effectLst>
                  <a:outerShdw blurRad="38100" dist="38100" dir="2700000" algn="tl">
                    <a:srgbClr val="000000"/>
                  </a:outerShdw>
                </a:effectLst>
              </a:rPr>
              <a:t>Long-Range Development Plan</a:t>
            </a:r>
          </a:p>
        </p:txBody>
      </p:sp>
      <p:sp>
        <p:nvSpPr>
          <p:cNvPr id="2062" name="Text Box 14"/>
          <p:cNvSpPr txBox="1">
            <a:spLocks noChangeArrowheads="1"/>
          </p:cNvSpPr>
          <p:nvPr/>
        </p:nvSpPr>
        <p:spPr bwMode="auto">
          <a:xfrm>
            <a:off x="4419600" y="1981200"/>
            <a:ext cx="4495800" cy="457200"/>
          </a:xfrm>
          <a:prstGeom prst="rect">
            <a:avLst/>
          </a:prstGeom>
          <a:solidFill>
            <a:srgbClr val="000066"/>
          </a:solidFill>
          <a:ln w="9525">
            <a:noFill/>
            <a:miter lim="800000"/>
            <a:headEnd/>
            <a:tailEnd/>
          </a:ln>
          <a:effectLst/>
        </p:spPr>
        <p:txBody>
          <a:bodyPr wrap="square">
            <a:spAutoFit/>
          </a:bodyPr>
          <a:lstStyle/>
          <a:p>
            <a:r>
              <a:rPr lang="en-US" sz="2400" i="1" dirty="0" smtClean="0">
                <a:solidFill>
                  <a:srgbClr val="FF0000"/>
                </a:solidFill>
                <a:effectLst>
                  <a:outerShdw blurRad="38100" dist="38100" dir="2700000" algn="tl">
                    <a:srgbClr val="000000"/>
                  </a:outerShdw>
                </a:effectLst>
              </a:rPr>
              <a:t>Self Evaluation (Accreditation)</a:t>
            </a:r>
            <a:endParaRPr lang="en-US" sz="2400" i="1" dirty="0">
              <a:solidFill>
                <a:srgbClr val="FF0000"/>
              </a:solidFill>
              <a:effectLst>
                <a:outerShdw blurRad="38100" dist="38100" dir="2700000" algn="tl">
                  <a:srgbClr val="000000"/>
                </a:outerShdw>
              </a:effectLst>
            </a:endParaRPr>
          </a:p>
        </p:txBody>
      </p:sp>
      <p:sp>
        <p:nvSpPr>
          <p:cNvPr id="2063" name="Text Box 15"/>
          <p:cNvSpPr txBox="1">
            <a:spLocks noChangeArrowheads="1"/>
          </p:cNvSpPr>
          <p:nvPr/>
        </p:nvSpPr>
        <p:spPr bwMode="auto">
          <a:xfrm>
            <a:off x="4419600" y="2590800"/>
            <a:ext cx="3505200" cy="457200"/>
          </a:xfrm>
          <a:prstGeom prst="rect">
            <a:avLst/>
          </a:prstGeom>
          <a:solidFill>
            <a:srgbClr val="A50021"/>
          </a:solidFill>
          <a:ln w="9525">
            <a:noFill/>
            <a:miter lim="800000"/>
            <a:headEnd/>
            <a:tailEnd/>
          </a:ln>
          <a:effectLst/>
        </p:spPr>
        <p:txBody>
          <a:bodyPr>
            <a:spAutoFit/>
          </a:bodyPr>
          <a:lstStyle/>
          <a:p>
            <a:r>
              <a:rPr lang="en-US" sz="2400" i="1">
                <a:solidFill>
                  <a:srgbClr val="FF9900"/>
                </a:solidFill>
              </a:rPr>
              <a:t>   </a:t>
            </a:r>
            <a:r>
              <a:rPr lang="en-US" sz="2400" i="1">
                <a:solidFill>
                  <a:srgbClr val="FF9900"/>
                </a:solidFill>
                <a:effectLst>
                  <a:outerShdw blurRad="38100" dist="38100" dir="2700000" algn="tl">
                    <a:srgbClr val="000000"/>
                  </a:outerShdw>
                </a:effectLst>
              </a:rPr>
              <a:t>Tactical Plan</a:t>
            </a:r>
          </a:p>
        </p:txBody>
      </p:sp>
      <p:sp>
        <p:nvSpPr>
          <p:cNvPr id="2064" name="Text Box 16"/>
          <p:cNvSpPr txBox="1">
            <a:spLocks noChangeArrowheads="1"/>
          </p:cNvSpPr>
          <p:nvPr/>
        </p:nvSpPr>
        <p:spPr bwMode="auto">
          <a:xfrm>
            <a:off x="4191000" y="3276600"/>
            <a:ext cx="3124200" cy="457200"/>
          </a:xfrm>
          <a:prstGeom prst="rect">
            <a:avLst/>
          </a:prstGeom>
          <a:solidFill>
            <a:srgbClr val="FF9900"/>
          </a:solidFill>
          <a:ln w="9525">
            <a:noFill/>
            <a:miter lim="800000"/>
            <a:headEnd/>
            <a:tailEnd/>
          </a:ln>
          <a:effectLst/>
        </p:spPr>
        <p:txBody>
          <a:bodyPr>
            <a:spAutoFit/>
          </a:bodyPr>
          <a:lstStyle/>
          <a:p>
            <a:r>
              <a:rPr lang="en-US" sz="2400" i="1" dirty="0"/>
              <a:t>        </a:t>
            </a:r>
            <a:r>
              <a:rPr lang="en-US" sz="2400" i="1" dirty="0">
                <a:solidFill>
                  <a:schemeClr val="bg1"/>
                </a:solidFill>
              </a:rPr>
              <a:t>Program Review</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1000"/>
                                        <p:tgtEl>
                                          <p:spTgt spid="20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1"/>
                                        </p:tgtEl>
                                        <p:attrNameLst>
                                          <p:attrName>style.visibility</p:attrName>
                                        </p:attrNameLst>
                                      </p:cBhvr>
                                      <p:to>
                                        <p:strVal val="visible"/>
                                      </p:to>
                                    </p:set>
                                    <p:animEffect transition="in" filter="fade">
                                      <p:cBhvr>
                                        <p:cTn id="10" dur="1000"/>
                                        <p:tgtEl>
                                          <p:spTgt spid="20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56"/>
                                        </p:tgtEl>
                                        <p:attrNameLst>
                                          <p:attrName>style.visibility</p:attrName>
                                        </p:attrNameLst>
                                      </p:cBhvr>
                                      <p:to>
                                        <p:strVal val="visible"/>
                                      </p:to>
                                    </p:set>
                                    <p:animEffect transition="in" filter="fade">
                                      <p:cBhvr>
                                        <p:cTn id="15" dur="1000"/>
                                        <p:tgtEl>
                                          <p:spTgt spid="20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60"/>
                                        </p:tgtEl>
                                        <p:attrNameLst>
                                          <p:attrName>style.visibility</p:attrName>
                                        </p:attrNameLst>
                                      </p:cBhvr>
                                      <p:to>
                                        <p:strVal val="visible"/>
                                      </p:to>
                                    </p:set>
                                    <p:animEffect transition="in" filter="fade">
                                      <p:cBhvr>
                                        <p:cTn id="18" dur="1000"/>
                                        <p:tgtEl>
                                          <p:spTgt spid="20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57"/>
                                        </p:tgtEl>
                                        <p:attrNameLst>
                                          <p:attrName>style.visibility</p:attrName>
                                        </p:attrNameLst>
                                      </p:cBhvr>
                                      <p:to>
                                        <p:strVal val="visible"/>
                                      </p:to>
                                    </p:set>
                                    <p:animEffect transition="in" filter="fade">
                                      <p:cBhvr>
                                        <p:cTn id="23" dur="1000"/>
                                        <p:tgtEl>
                                          <p:spTgt spid="20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62"/>
                                        </p:tgtEl>
                                        <p:attrNameLst>
                                          <p:attrName>style.visibility</p:attrName>
                                        </p:attrNameLst>
                                      </p:cBhvr>
                                      <p:to>
                                        <p:strVal val="visible"/>
                                      </p:to>
                                    </p:set>
                                    <p:animEffect transition="in" filter="fade">
                                      <p:cBhvr>
                                        <p:cTn id="26" dur="1000"/>
                                        <p:tgtEl>
                                          <p:spTgt spid="20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58"/>
                                        </p:tgtEl>
                                        <p:attrNameLst>
                                          <p:attrName>style.visibility</p:attrName>
                                        </p:attrNameLst>
                                      </p:cBhvr>
                                      <p:to>
                                        <p:strVal val="visible"/>
                                      </p:to>
                                    </p:set>
                                    <p:animEffect transition="in" filter="fade">
                                      <p:cBhvr>
                                        <p:cTn id="31" dur="1000"/>
                                        <p:tgtEl>
                                          <p:spTgt spid="20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63"/>
                                        </p:tgtEl>
                                        <p:attrNameLst>
                                          <p:attrName>style.visibility</p:attrName>
                                        </p:attrNameLst>
                                      </p:cBhvr>
                                      <p:to>
                                        <p:strVal val="visible"/>
                                      </p:to>
                                    </p:set>
                                    <p:animEffect transition="in" filter="fade">
                                      <p:cBhvr>
                                        <p:cTn id="34" dur="1000"/>
                                        <p:tgtEl>
                                          <p:spTgt spid="20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59"/>
                                        </p:tgtEl>
                                        <p:attrNameLst>
                                          <p:attrName>style.visibility</p:attrName>
                                        </p:attrNameLst>
                                      </p:cBhvr>
                                      <p:to>
                                        <p:strVal val="visible"/>
                                      </p:to>
                                    </p:set>
                                    <p:animEffect transition="in" filter="fade">
                                      <p:cBhvr>
                                        <p:cTn id="39" dur="1000"/>
                                        <p:tgtEl>
                                          <p:spTgt spid="205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64"/>
                                        </p:tgtEl>
                                        <p:attrNameLst>
                                          <p:attrName>style.visibility</p:attrName>
                                        </p:attrNameLst>
                                      </p:cBhvr>
                                      <p:to>
                                        <p:strVal val="visible"/>
                                      </p:to>
                                    </p:set>
                                    <p:animEffect transition="in" filter="fade">
                                      <p:cBhvr>
                                        <p:cTn id="42" dur="1000"/>
                                        <p:tgtEl>
                                          <p:spTgt spid="2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2057" grpId="0" animBg="1"/>
      <p:bldP spid="2058" grpId="0" animBg="1"/>
      <p:bldP spid="2059" grpId="0" animBg="1"/>
      <p:bldP spid="2060" grpId="0" animBg="1"/>
      <p:bldP spid="2061" grpId="0" animBg="1"/>
      <p:bldP spid="2062" grpId="0" animBg="1"/>
      <p:bldP spid="2063" grpId="0" animBg="1"/>
      <p:bldP spid="20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133600"/>
          </a:xfrm>
        </p:spPr>
        <p:txBody>
          <a:bodyPr/>
          <a:lstStyle/>
          <a:p>
            <a:r>
              <a:rPr lang="en-US" dirty="0" smtClean="0"/>
              <a:t>Supporting Excellence</a:t>
            </a:r>
            <a:endParaRPr lang="en-US" dirty="0"/>
          </a:p>
        </p:txBody>
      </p:sp>
      <p:sp>
        <p:nvSpPr>
          <p:cNvPr id="3" name="Subtitle 2"/>
          <p:cNvSpPr>
            <a:spLocks noGrp="1"/>
          </p:cNvSpPr>
          <p:nvPr>
            <p:ph type="subTitle" idx="1"/>
          </p:nvPr>
        </p:nvSpPr>
        <p:spPr>
          <a:xfrm>
            <a:off x="381000" y="4800600"/>
            <a:ext cx="8382000" cy="1066800"/>
          </a:xfrm>
        </p:spPr>
        <p:txBody>
          <a:bodyPr>
            <a:normAutofit/>
          </a:bodyPr>
          <a:lstStyle/>
          <a:p>
            <a:r>
              <a:rPr lang="en-US" i="1" dirty="0" smtClean="0">
                <a:solidFill>
                  <a:schemeClr val="tx1"/>
                </a:solidFill>
              </a:rPr>
              <a:t>Inside and Outside of the Classroom</a:t>
            </a:r>
            <a:endParaRPr lang="en-US" i="1" dirty="0">
              <a:solidFill>
                <a:schemeClr val="tx1"/>
              </a:solidFill>
            </a:endParaRPr>
          </a:p>
        </p:txBody>
      </p:sp>
      <p:pic>
        <p:nvPicPr>
          <p:cNvPr id="3084" name="Picture 12" descr="C:\Users\Charles\AppData\Local\Microsoft\Windows\Temporary Internet Files\Content.IE5\0V65NG63\MC900431611[1].png"/>
          <p:cNvPicPr>
            <a:picLocks noChangeAspect="1" noChangeArrowheads="1"/>
          </p:cNvPicPr>
          <p:nvPr/>
        </p:nvPicPr>
        <p:blipFill>
          <a:blip r:embed="rId3" cstate="print"/>
          <a:srcRect/>
          <a:stretch>
            <a:fillRect/>
          </a:stretch>
        </p:blipFill>
        <p:spPr bwMode="auto">
          <a:xfrm>
            <a:off x="3048000" y="1905000"/>
            <a:ext cx="2819286" cy="2819286"/>
          </a:xfrm>
          <a:prstGeom prst="rect">
            <a:avLst/>
          </a:prstGeom>
          <a:noFill/>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069975"/>
          </a:xfrm>
        </p:spPr>
        <p:txBody>
          <a:bodyPr/>
          <a:lstStyle/>
          <a:p>
            <a:r>
              <a:rPr lang="en-US" dirty="0" smtClean="0"/>
              <a:t>Sabbaticals</a:t>
            </a:r>
            <a:endParaRPr lang="en-US" dirty="0"/>
          </a:p>
        </p:txBody>
      </p:sp>
      <p:sp>
        <p:nvSpPr>
          <p:cNvPr id="3" name="Subtitle 2"/>
          <p:cNvSpPr>
            <a:spLocks noGrp="1"/>
          </p:cNvSpPr>
          <p:nvPr>
            <p:ph type="subTitle" idx="1"/>
          </p:nvPr>
        </p:nvSpPr>
        <p:spPr>
          <a:xfrm>
            <a:off x="1066800" y="4572000"/>
            <a:ext cx="7010400" cy="990600"/>
          </a:xfrm>
        </p:spPr>
        <p:txBody>
          <a:bodyPr/>
          <a:lstStyle/>
          <a:p>
            <a:r>
              <a:rPr lang="en-US" i="1" dirty="0" smtClean="0">
                <a:solidFill>
                  <a:schemeClr val="tx1"/>
                </a:solidFill>
              </a:rPr>
              <a:t>Eight sabbaticals approved for 2010-11 </a:t>
            </a:r>
            <a:endParaRPr lang="en-US" i="1" dirty="0">
              <a:solidFill>
                <a:schemeClr val="tx1"/>
              </a:solidFill>
            </a:endParaRPr>
          </a:p>
        </p:txBody>
      </p:sp>
      <p:pic>
        <p:nvPicPr>
          <p:cNvPr id="4102" name="Picture 6" descr="C:\Users\Charles\AppData\Local\Microsoft\Windows\Temporary Internet Files\Content.IE5\NZSFJWBU\MC900237411[1].wmf"/>
          <p:cNvPicPr>
            <a:picLocks noChangeAspect="1" noChangeArrowheads="1"/>
          </p:cNvPicPr>
          <p:nvPr/>
        </p:nvPicPr>
        <p:blipFill>
          <a:blip r:embed="rId3" cstate="print"/>
          <a:srcRect/>
          <a:stretch>
            <a:fillRect/>
          </a:stretch>
        </p:blipFill>
        <p:spPr bwMode="auto">
          <a:xfrm>
            <a:off x="2973826" y="1752600"/>
            <a:ext cx="3198374" cy="2872967"/>
          </a:xfrm>
          <a:prstGeom prst="rect">
            <a:avLst/>
          </a:prstGeom>
          <a:noFill/>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900" dirty="0" smtClean="0"/>
              <a:t>Teaching Equivalencies</a:t>
            </a:r>
            <a:r>
              <a:rPr lang="en-US" dirty="0" smtClean="0"/>
              <a:t/>
            </a:r>
            <a:br>
              <a:rPr lang="en-US" dirty="0" smtClean="0"/>
            </a:br>
            <a:r>
              <a:rPr lang="en-US" dirty="0" smtClean="0"/>
              <a:t>(</a:t>
            </a:r>
            <a:r>
              <a:rPr lang="en-US" sz="3100" dirty="0" smtClean="0"/>
              <a:t>AKA “Assigned Time”)</a:t>
            </a:r>
            <a:endParaRPr lang="en-US" dirty="0"/>
          </a:p>
        </p:txBody>
      </p:sp>
      <p:sp>
        <p:nvSpPr>
          <p:cNvPr id="3" name="Content Placeholder 2"/>
          <p:cNvSpPr>
            <a:spLocks noGrp="1"/>
          </p:cNvSpPr>
          <p:nvPr>
            <p:ph idx="1"/>
          </p:nvPr>
        </p:nvSpPr>
        <p:spPr>
          <a:xfrm>
            <a:off x="457200" y="2133600"/>
            <a:ext cx="8229600" cy="3886200"/>
          </a:xfrm>
        </p:spPr>
        <p:txBody>
          <a:bodyPr/>
          <a:lstStyle/>
          <a:p>
            <a:pPr algn="ctr">
              <a:buNone/>
            </a:pPr>
            <a:r>
              <a:rPr lang="en-US" i="1" dirty="0" smtClean="0"/>
              <a:t>Twenty-four faculty leaders compensated to provide leadership on course-level assessment</a:t>
            </a:r>
          </a:p>
          <a:p>
            <a:pPr algn="ctr">
              <a:buNone/>
            </a:pPr>
            <a:endParaRPr lang="en-US" dirty="0" smtClean="0"/>
          </a:p>
          <a:p>
            <a:pPr algn="ctr">
              <a:buNone/>
            </a:pPr>
            <a:endParaRPr lang="en-US" dirty="0"/>
          </a:p>
        </p:txBody>
      </p:sp>
      <p:pic>
        <p:nvPicPr>
          <p:cNvPr id="2055" name="Picture 7" descr="C:\Users\Charles\AppData\Local\Microsoft\Windows\Temporary Internet Files\Content.IE5\0V65NG63\MC900231776[1].wmf"/>
          <p:cNvPicPr>
            <a:picLocks noChangeAspect="1" noChangeArrowheads="1"/>
          </p:cNvPicPr>
          <p:nvPr/>
        </p:nvPicPr>
        <p:blipFill>
          <a:blip r:embed="rId3" cstate="print"/>
          <a:srcRect/>
          <a:stretch>
            <a:fillRect/>
          </a:stretch>
        </p:blipFill>
        <p:spPr bwMode="auto">
          <a:xfrm>
            <a:off x="2489006" y="3532360"/>
            <a:ext cx="4064194" cy="2030240"/>
          </a:xfrm>
          <a:prstGeom prst="rect">
            <a:avLst/>
          </a:prstGeom>
          <a:noFill/>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dirty="0" smtClean="0"/>
              <a:t>Enhancing Learning through Technology</a:t>
            </a:r>
            <a:endParaRPr lang="en-US" dirty="0"/>
          </a:p>
        </p:txBody>
      </p:sp>
      <p:pic>
        <p:nvPicPr>
          <p:cNvPr id="1027" name="Picture 3" descr="C:\Users\Charles\AppData\Local\Microsoft\Windows\Temporary Internet Files\Content.IE5\0V65NG63\MC900441423[1].png"/>
          <p:cNvPicPr>
            <a:picLocks noChangeAspect="1" noChangeArrowheads="1"/>
          </p:cNvPicPr>
          <p:nvPr/>
        </p:nvPicPr>
        <p:blipFill>
          <a:blip r:embed="rId3" cstate="print"/>
          <a:srcRect/>
          <a:stretch>
            <a:fillRect/>
          </a:stretch>
        </p:blipFill>
        <p:spPr bwMode="auto">
          <a:xfrm>
            <a:off x="4724400" y="1981200"/>
            <a:ext cx="3657143" cy="3657143"/>
          </a:xfrm>
          <a:prstGeom prst="rect">
            <a:avLst/>
          </a:prstGeom>
          <a:noFill/>
        </p:spPr>
      </p:pic>
      <p:sp>
        <p:nvSpPr>
          <p:cNvPr id="6" name="Content Placeholder 5"/>
          <p:cNvSpPr>
            <a:spLocks noGrp="1"/>
          </p:cNvSpPr>
          <p:nvPr>
            <p:ph idx="1"/>
          </p:nvPr>
        </p:nvSpPr>
        <p:spPr>
          <a:xfrm>
            <a:off x="609600" y="1981200"/>
            <a:ext cx="4191000" cy="3809999"/>
          </a:xfrm>
        </p:spPr>
        <p:txBody>
          <a:bodyPr>
            <a:normAutofit/>
          </a:bodyPr>
          <a:lstStyle/>
          <a:p>
            <a:pPr>
              <a:buNone/>
            </a:pPr>
            <a:r>
              <a:rPr lang="en-US" sz="2800" dirty="0" smtClean="0"/>
              <a:t>COMING SOON:</a:t>
            </a:r>
          </a:p>
          <a:p>
            <a:r>
              <a:rPr lang="en-US" sz="2800" dirty="0" smtClean="0"/>
              <a:t>Distance Learning Academy</a:t>
            </a:r>
          </a:p>
          <a:p>
            <a:r>
              <a:rPr lang="en-US" sz="2800" dirty="0" err="1" smtClean="0"/>
              <a:t>Elluminate</a:t>
            </a:r>
            <a:r>
              <a:rPr lang="en-US" sz="2800" dirty="0" smtClean="0"/>
              <a:t> Live! virtual classrooms/offices</a:t>
            </a:r>
          </a:p>
          <a:p>
            <a:r>
              <a:rPr lang="en-US" sz="2800" dirty="0" smtClean="0"/>
              <a:t>Protecting Personal Information Task Force workshops</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Central</a:t>
            </a:r>
            <a:endParaRPr lang="en-US" dirty="0"/>
          </a:p>
        </p:txBody>
      </p:sp>
      <p:sp>
        <p:nvSpPr>
          <p:cNvPr id="4" name="Content Placeholder 3"/>
          <p:cNvSpPr>
            <a:spLocks noGrp="1"/>
          </p:cNvSpPr>
          <p:nvPr>
            <p:ph sz="half" idx="2"/>
          </p:nvPr>
        </p:nvSpPr>
        <p:spPr>
          <a:xfrm>
            <a:off x="4800600" y="2133601"/>
            <a:ext cx="3581400" cy="2971799"/>
          </a:xfrm>
        </p:spPr>
        <p:txBody>
          <a:bodyPr>
            <a:normAutofit/>
          </a:bodyPr>
          <a:lstStyle/>
          <a:p>
            <a:pPr algn="ctr">
              <a:buNone/>
            </a:pPr>
            <a:r>
              <a:rPr lang="en-US" sz="3200" dirty="0" smtClean="0"/>
              <a:t>Click for Review</a:t>
            </a:r>
          </a:p>
          <a:p>
            <a:pPr algn="ctr">
              <a:buNone/>
            </a:pPr>
            <a:r>
              <a:rPr lang="en-US" sz="2400" dirty="0" smtClean="0"/>
              <a:t>(January 31)</a:t>
            </a:r>
          </a:p>
          <a:p>
            <a:pPr algn="ctr">
              <a:buNone/>
            </a:pPr>
            <a:endParaRPr lang="en-US" sz="3200" dirty="0" smtClean="0"/>
          </a:p>
          <a:p>
            <a:pPr algn="ctr">
              <a:buNone/>
            </a:pPr>
            <a:r>
              <a:rPr lang="en-US" sz="3200" dirty="0" smtClean="0"/>
              <a:t>Click for Approval</a:t>
            </a:r>
          </a:p>
          <a:p>
            <a:pPr algn="ctr">
              <a:buNone/>
            </a:pPr>
            <a:r>
              <a:rPr lang="en-US" sz="2400" dirty="0" smtClean="0"/>
              <a:t>(February 14)</a:t>
            </a:r>
            <a:endParaRPr lang="en-US" sz="2400" dirty="0"/>
          </a:p>
        </p:txBody>
      </p:sp>
      <p:pic>
        <p:nvPicPr>
          <p:cNvPr id="7175" name="Picture 7" descr="C:\Users\Charles\AppData\Local\Microsoft\Windows\Temporary Internet Files\Content.IE5\0V65NG63\MP900448599[1].jpg"/>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990600" y="1066800"/>
            <a:ext cx="3149600" cy="4724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933450"/>
          </a:xfrm>
        </p:spPr>
        <p:txBody>
          <a:bodyPr/>
          <a:lstStyle/>
          <a:p>
            <a:r>
              <a:rPr lang="en-US" dirty="0" smtClean="0"/>
              <a:t>Pathway Academies</a:t>
            </a:r>
            <a:endParaRPr lang="en-US" dirty="0"/>
          </a:p>
        </p:txBody>
      </p:sp>
      <p:sp>
        <p:nvSpPr>
          <p:cNvPr id="3" name="Subtitle 2"/>
          <p:cNvSpPr>
            <a:spLocks noGrp="1"/>
          </p:cNvSpPr>
          <p:nvPr>
            <p:ph type="subTitle" idx="1"/>
          </p:nvPr>
        </p:nvSpPr>
        <p:spPr>
          <a:xfrm>
            <a:off x="1371600" y="2514600"/>
            <a:ext cx="6400800" cy="3048000"/>
          </a:xfrm>
        </p:spPr>
        <p:txBody>
          <a:bodyPr/>
          <a:lstStyle/>
          <a:p>
            <a:r>
              <a:rPr lang="en-US" dirty="0" smtClean="0"/>
              <a:t>IMILOA</a:t>
            </a:r>
            <a:endParaRPr lang="en-US" dirty="0"/>
          </a:p>
        </p:txBody>
      </p:sp>
      <p:pic>
        <p:nvPicPr>
          <p:cNvPr id="1026" name="Picture 2"/>
          <p:cNvPicPr>
            <a:picLocks noChangeAspect="1" noChangeArrowheads="1"/>
          </p:cNvPicPr>
          <p:nvPr/>
        </p:nvPicPr>
        <p:blipFill>
          <a:blip r:embed="rId3" cstate="print">
            <a:lum bright="-10000" contrast="10000"/>
          </a:blip>
          <a:srcRect/>
          <a:stretch>
            <a:fillRect/>
          </a:stretch>
        </p:blipFill>
        <p:spPr bwMode="auto">
          <a:xfrm>
            <a:off x="1447800" y="1447800"/>
            <a:ext cx="6339840" cy="3962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C4wards</a:t>
            </a:r>
            <a:endParaRPr lang="en-US" dirty="0"/>
          </a:p>
        </p:txBody>
      </p:sp>
      <p:sp>
        <p:nvSpPr>
          <p:cNvPr id="3" name="Content Placeholder 2"/>
          <p:cNvSpPr>
            <a:spLocks noGrp="1"/>
          </p:cNvSpPr>
          <p:nvPr>
            <p:ph sz="half" idx="1"/>
          </p:nvPr>
        </p:nvSpPr>
        <p:spPr>
          <a:xfrm>
            <a:off x="533400" y="1828800"/>
            <a:ext cx="4038600" cy="4525963"/>
          </a:xfrm>
        </p:spPr>
        <p:txBody>
          <a:bodyPr>
            <a:normAutofit/>
          </a:bodyPr>
          <a:lstStyle/>
          <a:p>
            <a:pPr algn="ctr">
              <a:buNone/>
            </a:pPr>
            <a:r>
              <a:rPr lang="en-US" dirty="0" smtClean="0"/>
              <a:t>Collaborative Circles for Creative Change</a:t>
            </a:r>
          </a:p>
          <a:p>
            <a:pPr>
              <a:buNone/>
            </a:pPr>
            <a:endParaRPr lang="en-US" dirty="0"/>
          </a:p>
        </p:txBody>
      </p:sp>
      <p:sp>
        <p:nvSpPr>
          <p:cNvPr id="4" name="Content Placeholder 3"/>
          <p:cNvSpPr>
            <a:spLocks noGrp="1"/>
          </p:cNvSpPr>
          <p:nvPr>
            <p:ph sz="half" idx="2"/>
          </p:nvPr>
        </p:nvSpPr>
        <p:spPr>
          <a:xfrm>
            <a:off x="4648200" y="1219200"/>
            <a:ext cx="4038600" cy="42672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endParaRPr lang="en-US" dirty="0" smtClean="0"/>
          </a:p>
          <a:p>
            <a:pPr algn="ctr">
              <a:buNone/>
            </a:pPr>
            <a:r>
              <a:rPr lang="en-US" dirty="0" smtClean="0"/>
              <a:t>Communities of Practice</a:t>
            </a:r>
          </a:p>
        </p:txBody>
      </p:sp>
      <p:pic>
        <p:nvPicPr>
          <p:cNvPr id="6150" name="Picture 6" descr="C:\Users\Charles\AppData\Local\Microsoft\Windows\Temporary Internet Files\Content.IE5\RVHWUXGM\MC900352833[1].wmf"/>
          <p:cNvPicPr>
            <a:picLocks noChangeAspect="1" noChangeArrowheads="1"/>
          </p:cNvPicPr>
          <p:nvPr/>
        </p:nvPicPr>
        <p:blipFill>
          <a:blip r:embed="rId3" cstate="print"/>
          <a:srcRect/>
          <a:stretch>
            <a:fillRect/>
          </a:stretch>
        </p:blipFill>
        <p:spPr bwMode="auto">
          <a:xfrm>
            <a:off x="1371600" y="2842788"/>
            <a:ext cx="2600020" cy="2567412"/>
          </a:xfrm>
          <a:prstGeom prst="rect">
            <a:avLst/>
          </a:prstGeom>
          <a:noFill/>
        </p:spPr>
      </p:pic>
      <p:pic>
        <p:nvPicPr>
          <p:cNvPr id="6154" name="Picture 10" descr="C:\Users\Charles\AppData\Local\Microsoft\Windows\Temporary Internet Files\Content.IE5\NZSFJWBU\MC900441976[1].wmf"/>
          <p:cNvPicPr>
            <a:picLocks noChangeAspect="1" noChangeArrowheads="1"/>
          </p:cNvPicPr>
          <p:nvPr/>
        </p:nvPicPr>
        <p:blipFill>
          <a:blip r:embed="rId4" cstate="print"/>
          <a:srcRect/>
          <a:stretch>
            <a:fillRect/>
          </a:stretch>
        </p:blipFill>
        <p:spPr bwMode="auto">
          <a:xfrm>
            <a:off x="5562600" y="2209800"/>
            <a:ext cx="2327275" cy="23272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harles\AppData\Local\Microsoft\Windows\Temporary Internet Files\Content.IE5\RVHWUXGM\MC900204098[1].wmf"/>
          <p:cNvPicPr>
            <a:picLocks noGrp="1" noChangeAspect="1" noChangeArrowheads="1"/>
          </p:cNvPicPr>
          <p:nvPr>
            <p:ph sz="half" idx="1"/>
          </p:nvPr>
        </p:nvPicPr>
        <p:blipFill>
          <a:blip r:embed="rId3" cstate="print"/>
          <a:stretch>
            <a:fillRect/>
          </a:stretch>
        </p:blipFill>
        <p:spPr bwMode="auto">
          <a:xfrm>
            <a:off x="914400" y="1371600"/>
            <a:ext cx="4038600" cy="4042945"/>
          </a:xfrm>
          <a:prstGeom prst="rect">
            <a:avLst/>
          </a:prstGeom>
          <a:noFill/>
        </p:spPr>
      </p:pic>
      <p:sp>
        <p:nvSpPr>
          <p:cNvPr id="5" name="Content Placeholder 4"/>
          <p:cNvSpPr>
            <a:spLocks noGrp="1"/>
          </p:cNvSpPr>
          <p:nvPr>
            <p:ph sz="half" idx="2"/>
          </p:nvPr>
        </p:nvSpPr>
        <p:spPr>
          <a:xfrm>
            <a:off x="4876800" y="2057400"/>
            <a:ext cx="4038600" cy="2590800"/>
          </a:xfrm>
        </p:spPr>
        <p:txBody>
          <a:bodyPr>
            <a:normAutofit/>
          </a:bodyPr>
          <a:lstStyle/>
          <a:p>
            <a:pPr algn="ctr">
              <a:buNone/>
            </a:pPr>
            <a:r>
              <a:rPr lang="en-US" sz="4400" dirty="0" smtClean="0"/>
              <a:t>Vanguard </a:t>
            </a:r>
          </a:p>
          <a:p>
            <a:pPr algn="ctr">
              <a:buNone/>
            </a:pPr>
            <a:r>
              <a:rPr lang="en-US" sz="4400" dirty="0" smtClean="0"/>
              <a:t>Faculty </a:t>
            </a:r>
          </a:p>
          <a:p>
            <a:pPr algn="ctr">
              <a:buNone/>
            </a:pPr>
            <a:r>
              <a:rPr lang="en-US" sz="4400" dirty="0" smtClean="0"/>
              <a:t>Initiative</a:t>
            </a:r>
            <a:endParaRPr lang="en-US" sz="4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19400"/>
            <a:ext cx="8305800" cy="1295400"/>
          </a:xfrm>
        </p:spPr>
        <p:txBody>
          <a:bodyPr>
            <a:noAutofit/>
          </a:bodyPr>
          <a:lstStyle/>
          <a:p>
            <a:r>
              <a:rPr lang="en-US" dirty="0" smtClean="0"/>
              <a:t>Collaborative Excellence</a:t>
            </a:r>
            <a:endParaRPr lang="en-US"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09600" y="381000"/>
            <a:ext cx="7772400" cy="762000"/>
          </a:xfrm>
        </p:spPr>
        <p:txBody>
          <a:bodyPr/>
          <a:lstStyle/>
          <a:p>
            <a:pPr eaLnBrk="1" hangingPunct="1"/>
            <a:r>
              <a:rPr lang="en-US" smtClean="0"/>
              <a:t>Operating Fund Request</a:t>
            </a:r>
          </a:p>
        </p:txBody>
      </p:sp>
      <p:sp>
        <p:nvSpPr>
          <p:cNvPr id="13314" name="Text Placeholder 2"/>
          <p:cNvSpPr>
            <a:spLocks noGrp="1"/>
          </p:cNvSpPr>
          <p:nvPr>
            <p:ph type="subTitle" idx="1"/>
          </p:nvPr>
        </p:nvSpPr>
        <p:spPr>
          <a:xfrm>
            <a:off x="533400" y="1143000"/>
            <a:ext cx="7848600" cy="4953000"/>
          </a:xfrm>
        </p:spPr>
        <p:txBody>
          <a:bodyPr>
            <a:normAutofit fontScale="92500" lnSpcReduction="10000"/>
          </a:bodyPr>
          <a:lstStyle/>
          <a:p>
            <a:pPr algn="l" eaLnBrk="1" hangingPunct="1"/>
            <a:r>
              <a:rPr lang="en-US" dirty="0" smtClean="0">
                <a:solidFill>
                  <a:schemeClr val="tx1"/>
                </a:solidFill>
              </a:rPr>
              <a:t>Part 1 - The Hawai‘i Graduation Initiative</a:t>
            </a:r>
          </a:p>
          <a:p>
            <a:pPr algn="l" eaLnBrk="1" hangingPunct="1"/>
            <a:r>
              <a:rPr lang="en-US" dirty="0" smtClean="0">
                <a:solidFill>
                  <a:schemeClr val="tx1"/>
                </a:solidFill>
              </a:rPr>
              <a:t>Increases undergraduate, graduate and professional degrees and certificates awarded by 25%    (2008—2015)	</a:t>
            </a:r>
          </a:p>
          <a:p>
            <a:pPr lvl="1" algn="l" eaLnBrk="1" hangingPunct="1"/>
            <a:r>
              <a:rPr lang="en-US" sz="2200" dirty="0" smtClean="0">
                <a:solidFill>
                  <a:schemeClr val="tx1"/>
                </a:solidFill>
              </a:rPr>
              <a:t>Funding based on outcome measures:</a:t>
            </a:r>
          </a:p>
          <a:p>
            <a:pPr lvl="1" algn="l" eaLnBrk="1" hangingPunct="1"/>
            <a:r>
              <a:rPr lang="en-US" sz="2200" dirty="0" smtClean="0">
                <a:solidFill>
                  <a:schemeClr val="tx1"/>
                </a:solidFill>
              </a:rPr>
              <a:t>	Increase in enrollment				</a:t>
            </a:r>
          </a:p>
          <a:p>
            <a:pPr lvl="1" algn="l" eaLnBrk="1" hangingPunct="1"/>
            <a:r>
              <a:rPr lang="en-US" sz="2200" dirty="0" smtClean="0">
                <a:solidFill>
                  <a:schemeClr val="tx1"/>
                </a:solidFill>
              </a:rPr>
              <a:t>	Increase in transfer from 2 to 4 year campuses</a:t>
            </a:r>
          </a:p>
          <a:p>
            <a:pPr lvl="1" algn="l" eaLnBrk="1" hangingPunct="1"/>
            <a:r>
              <a:rPr lang="en-US" sz="2200" dirty="0" smtClean="0">
                <a:solidFill>
                  <a:schemeClr val="tx1"/>
                </a:solidFill>
              </a:rPr>
              <a:t>	Increase in number of graduates</a:t>
            </a:r>
          </a:p>
          <a:p>
            <a:pPr lvl="1" eaLnBrk="1" hangingPunct="1"/>
            <a:endParaRPr lang="en-US" sz="2200" dirty="0" smtClean="0">
              <a:solidFill>
                <a:schemeClr val="tx1"/>
              </a:solidFill>
            </a:endParaRPr>
          </a:p>
          <a:p>
            <a:pPr lvl="1" algn="l" eaLnBrk="1" hangingPunct="1"/>
            <a:r>
              <a:rPr lang="en-US" sz="2200" dirty="0" smtClean="0">
                <a:solidFill>
                  <a:schemeClr val="tx1"/>
                </a:solidFill>
              </a:rPr>
              <a:t>Baseline data for enrollment will be census data Fall 2010 compared to Fall 2011</a:t>
            </a:r>
          </a:p>
          <a:p>
            <a:pPr lvl="1" algn="l" eaLnBrk="1" hangingPunct="1"/>
            <a:r>
              <a:rPr lang="en-US" sz="2200" dirty="0" smtClean="0">
                <a:solidFill>
                  <a:schemeClr val="tx1"/>
                </a:solidFill>
              </a:rPr>
              <a:t>Baseline data for transfer and graduation will be AY 2009–10 compared to AY 2011–11</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457200" y="685800"/>
            <a:ext cx="5867400" cy="594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457200" y="2514600"/>
            <a:ext cx="5867400" cy="2362201"/>
          </a:xfrm>
        </p:spPr>
        <p:txBody>
          <a:bodyPr>
            <a:normAutofit fontScale="90000"/>
          </a:bodyPr>
          <a:lstStyle/>
          <a:p>
            <a:r>
              <a:rPr lang="en-US" sz="6700" dirty="0" smtClean="0">
                <a:solidFill>
                  <a:srgbClr val="FFFF00"/>
                </a:solidFill>
              </a:rPr>
              <a:t>STUDENT</a:t>
            </a:r>
            <a:r>
              <a:rPr lang="en-US" dirty="0" smtClean="0">
                <a:solidFill>
                  <a:schemeClr val="bg1"/>
                </a:solidFill>
              </a:rPr>
              <a:t/>
            </a:r>
            <a:br>
              <a:rPr lang="en-US" dirty="0" smtClean="0">
                <a:solidFill>
                  <a:schemeClr val="bg1"/>
                </a:solidFill>
              </a:rPr>
            </a:br>
            <a:r>
              <a:rPr lang="en-US" dirty="0" smtClean="0">
                <a:solidFill>
                  <a:schemeClr val="bg1"/>
                </a:solidFill>
              </a:rPr>
              <a:t>Engagement</a:t>
            </a:r>
            <a:br>
              <a:rPr lang="en-US" dirty="0" smtClean="0">
                <a:solidFill>
                  <a:schemeClr val="bg1"/>
                </a:solidFill>
              </a:rPr>
            </a:br>
            <a:r>
              <a:rPr lang="en-US" dirty="0" smtClean="0">
                <a:solidFill>
                  <a:schemeClr val="bg1"/>
                </a:solidFill>
              </a:rPr>
              <a:t>Learning</a:t>
            </a:r>
            <a:br>
              <a:rPr lang="en-US" dirty="0" smtClean="0">
                <a:solidFill>
                  <a:schemeClr val="bg1"/>
                </a:solidFill>
              </a:rPr>
            </a:br>
            <a:r>
              <a:rPr lang="en-US" dirty="0" smtClean="0">
                <a:solidFill>
                  <a:schemeClr val="bg1"/>
                </a:solidFill>
              </a:rPr>
              <a:t>Success</a:t>
            </a:r>
            <a:endParaRPr lang="en-US"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normAutofit fontScale="90000"/>
          </a:bodyPr>
          <a:lstStyle/>
          <a:p>
            <a:r>
              <a:rPr lang="en-US" sz="4000" dirty="0" smtClean="0"/>
              <a:t/>
            </a:r>
            <a:br>
              <a:rPr lang="en-US" sz="4000" dirty="0" smtClean="0"/>
            </a:br>
            <a:r>
              <a:rPr lang="en-US" dirty="0" smtClean="0"/>
              <a:t>Operating Fund Request</a:t>
            </a:r>
          </a:p>
        </p:txBody>
      </p:sp>
      <p:sp>
        <p:nvSpPr>
          <p:cNvPr id="24579" name="Rectangle 3"/>
          <p:cNvSpPr>
            <a:spLocks noGrp="1"/>
          </p:cNvSpPr>
          <p:nvPr>
            <p:ph type="body" idx="1"/>
          </p:nvPr>
        </p:nvSpPr>
        <p:spPr/>
        <p:txBody>
          <a:bodyPr>
            <a:normAutofit/>
          </a:bodyPr>
          <a:lstStyle/>
          <a:p>
            <a:r>
              <a:rPr lang="en-US" b="1" dirty="0" smtClean="0"/>
              <a:t>Part 2: Performance‐based Program Change Requests</a:t>
            </a:r>
            <a:r>
              <a:rPr lang="en-US" dirty="0" smtClean="0"/>
              <a:t> (PCRs) Kapi‘olani’s Requests</a:t>
            </a:r>
          </a:p>
          <a:p>
            <a:pPr lvl="1"/>
            <a:r>
              <a:rPr lang="en-US" sz="2000" dirty="0" smtClean="0"/>
              <a:t>Curricular and Professional Development Programs by Applying Emerging Technologies</a:t>
            </a:r>
          </a:p>
          <a:p>
            <a:pPr lvl="2"/>
            <a:r>
              <a:rPr lang="en-US" sz="1800" dirty="0" smtClean="0"/>
              <a:t>2.00 positions 	$120,688</a:t>
            </a:r>
          </a:p>
          <a:p>
            <a:pPr lvl="1"/>
            <a:r>
              <a:rPr lang="en-US" dirty="0" smtClean="0"/>
              <a:t>Hawai‘i Accelerated Graduation Institute in STEM</a:t>
            </a:r>
          </a:p>
          <a:p>
            <a:pPr lvl="2"/>
            <a:r>
              <a:rPr lang="en-US" sz="1800" dirty="0" smtClean="0"/>
              <a:t>2.00 positions	$108,888</a:t>
            </a:r>
          </a:p>
          <a:p>
            <a:pPr lvl="1"/>
            <a:r>
              <a:rPr lang="en-US" dirty="0" smtClean="0"/>
              <a:t>Center for Distance Education Learning and Technical Assistance (DELTA)</a:t>
            </a:r>
          </a:p>
          <a:p>
            <a:pPr lvl="2"/>
            <a:r>
              <a:rPr lang="en-US" sz="1800" dirty="0" smtClean="0"/>
              <a:t>3.00 positions	$175,412</a:t>
            </a:r>
          </a:p>
          <a:p>
            <a:pPr lvl="1"/>
            <a:endParaRPr lang="en-US" sz="2000" dirty="0" smtClean="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US" smtClean="0"/>
              <a:t>Facilities Renovations</a:t>
            </a:r>
          </a:p>
        </p:txBody>
      </p:sp>
      <p:sp>
        <p:nvSpPr>
          <p:cNvPr id="25603" name="Rectangle 3"/>
          <p:cNvSpPr>
            <a:spLocks noGrp="1"/>
          </p:cNvSpPr>
          <p:nvPr>
            <p:ph type="body" idx="1"/>
          </p:nvPr>
        </p:nvSpPr>
        <p:spPr/>
        <p:txBody>
          <a:bodyPr>
            <a:normAutofit fontScale="92500" lnSpcReduction="20000"/>
          </a:bodyPr>
          <a:lstStyle/>
          <a:p>
            <a:r>
              <a:rPr lang="en-US" dirty="0" smtClean="0"/>
              <a:t>‘</a:t>
            </a:r>
            <a:r>
              <a:rPr lang="en-US" dirty="0" err="1" smtClean="0"/>
              <a:t>Iliahi</a:t>
            </a:r>
            <a:r>
              <a:rPr lang="en-US" dirty="0" smtClean="0"/>
              <a:t>  first floor – completed</a:t>
            </a:r>
          </a:p>
          <a:p>
            <a:r>
              <a:rPr lang="en-US" dirty="0" err="1" smtClean="0"/>
              <a:t>Mānele</a:t>
            </a:r>
            <a:r>
              <a:rPr lang="en-US" dirty="0" smtClean="0"/>
              <a:t> – completion end of January</a:t>
            </a:r>
          </a:p>
          <a:p>
            <a:r>
              <a:rPr lang="en-US" dirty="0" err="1" smtClean="0"/>
              <a:t>Naio</a:t>
            </a:r>
            <a:r>
              <a:rPr lang="en-US" dirty="0" smtClean="0"/>
              <a:t> &amp; </a:t>
            </a:r>
            <a:r>
              <a:rPr lang="en-US" dirty="0" err="1" smtClean="0"/>
              <a:t>Kopiko</a:t>
            </a:r>
            <a:r>
              <a:rPr lang="en-US" dirty="0" smtClean="0"/>
              <a:t>  </a:t>
            </a:r>
          </a:p>
          <a:p>
            <a:pPr lvl="1"/>
            <a:r>
              <a:rPr lang="en-US" dirty="0" smtClean="0"/>
              <a:t>Design to be completed January 2011</a:t>
            </a:r>
          </a:p>
          <a:p>
            <a:pPr lvl="1"/>
            <a:r>
              <a:rPr lang="en-US" dirty="0" smtClean="0"/>
              <a:t>Bid February 2011</a:t>
            </a:r>
          </a:p>
          <a:p>
            <a:pPr lvl="1"/>
            <a:r>
              <a:rPr lang="en-US" dirty="0" smtClean="0"/>
              <a:t>Construction to begin March</a:t>
            </a:r>
          </a:p>
          <a:p>
            <a:r>
              <a:rPr lang="en-US" dirty="0" err="1" smtClean="0"/>
              <a:t>Koki‘o</a:t>
            </a:r>
            <a:r>
              <a:rPr lang="en-US" dirty="0" smtClean="0"/>
              <a:t> – Phase II</a:t>
            </a:r>
          </a:p>
          <a:p>
            <a:pPr lvl="1"/>
            <a:r>
              <a:rPr lang="en-US" dirty="0" smtClean="0"/>
              <a:t>Bid award January 2011</a:t>
            </a:r>
          </a:p>
          <a:p>
            <a:pPr lvl="1"/>
            <a:r>
              <a:rPr lang="en-US" dirty="0" smtClean="0"/>
              <a:t>Construction to begin February 2011</a:t>
            </a:r>
          </a:p>
          <a:p>
            <a:pPr>
              <a:buFont typeface="Arial" charset="0"/>
              <a:buNone/>
            </a:pPr>
            <a:r>
              <a:rPr lang="en-US" dirty="0" smtClean="0"/>
              <a:t>	</a:t>
            </a:r>
          </a:p>
          <a:p>
            <a:pPr lvl="1">
              <a:buFont typeface="Arial" charset="0"/>
              <a:buNone/>
            </a:pPr>
            <a:endParaRPr lang="en-US" dirty="0" smtClean="0"/>
          </a:p>
          <a:p>
            <a:pPr lvl="1">
              <a:buFont typeface="Arial" charset="0"/>
              <a:buNone/>
            </a:pPr>
            <a:endParaRPr lang="en-US" dirty="0" smtClean="0"/>
          </a:p>
          <a:p>
            <a:pPr lvl="1">
              <a:buFont typeface="Arial" charset="0"/>
              <a:buNone/>
            </a:pPr>
            <a:endParaRPr lang="en-US" dirty="0" smtClean="0"/>
          </a:p>
          <a:p>
            <a:endParaRPr lang="en-US" dirty="0" smtClean="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dirty="0" smtClean="0"/>
              <a:t>Equipment Replacement</a:t>
            </a:r>
          </a:p>
        </p:txBody>
      </p:sp>
      <p:sp>
        <p:nvSpPr>
          <p:cNvPr id="26627" name="Rectangle 3"/>
          <p:cNvSpPr>
            <a:spLocks noGrp="1"/>
          </p:cNvSpPr>
          <p:nvPr>
            <p:ph type="body" idx="1"/>
          </p:nvPr>
        </p:nvSpPr>
        <p:spPr/>
        <p:txBody>
          <a:bodyPr/>
          <a:lstStyle/>
          <a:p>
            <a:r>
              <a:rPr lang="en-US" sz="2800" dirty="0" smtClean="0"/>
              <a:t>Chancellor Richards has allocated $ 2 million from our tuition and fees special fund for upgrade in instructional equipment across all programs.</a:t>
            </a:r>
          </a:p>
          <a:p>
            <a:r>
              <a:rPr lang="en-US" sz="2800" dirty="0" smtClean="0"/>
              <a:t>Equipment requests were solicited in August through the department chairs.</a:t>
            </a:r>
          </a:p>
          <a:p>
            <a:r>
              <a:rPr lang="en-US" sz="2800" dirty="0" smtClean="0"/>
              <a:t>The list was reviewed and prioritized by the Vice Chancellors and Deans.</a:t>
            </a:r>
          </a:p>
          <a:p>
            <a:r>
              <a:rPr lang="en-US" sz="2800" dirty="0" smtClean="0"/>
              <a:t>Allocations were made for purchase of specific equipment in each department</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Roles as Stewards of Collaborative Excellence</a:t>
            </a:r>
            <a:endParaRPr lang="en-US" dirty="0"/>
          </a:p>
        </p:txBody>
      </p:sp>
      <p:sp>
        <p:nvSpPr>
          <p:cNvPr id="3" name="Content Placeholder 2"/>
          <p:cNvSpPr>
            <a:spLocks noGrp="1"/>
          </p:cNvSpPr>
          <p:nvPr>
            <p:ph idx="1"/>
          </p:nvPr>
        </p:nvSpPr>
        <p:spPr/>
        <p:txBody>
          <a:bodyPr/>
          <a:lstStyle/>
          <a:p>
            <a:r>
              <a:rPr lang="en-US" dirty="0" smtClean="0"/>
              <a:t>Ways to collaborate … </a:t>
            </a:r>
          </a:p>
          <a:p>
            <a:pPr lvl="1"/>
            <a:r>
              <a:rPr lang="en-US" dirty="0" smtClean="0"/>
              <a:t>Constituent-based governance groups … </a:t>
            </a:r>
          </a:p>
          <a:p>
            <a:pPr lvl="1"/>
            <a:endParaRPr lang="en-US" dirty="0" smtClean="0"/>
          </a:p>
          <a:p>
            <a:pPr lvl="1"/>
            <a:r>
              <a:rPr lang="en-US" dirty="0" smtClean="0"/>
              <a:t>Advisory Councils</a:t>
            </a:r>
          </a:p>
          <a:p>
            <a:pPr lvl="1"/>
            <a:endParaRPr lang="en-US" dirty="0" smtClean="0"/>
          </a:p>
          <a:p>
            <a:pPr lvl="1"/>
            <a:r>
              <a:rPr lang="en-US" dirty="0" smtClean="0"/>
              <a:t>Individual communication and participation</a:t>
            </a:r>
          </a:p>
          <a:p>
            <a:pPr lvl="1"/>
            <a:endParaRPr lang="en-US" dirty="0" smtClean="0"/>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85800"/>
          <a:ext cx="9144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381000" y="304800"/>
            <a:ext cx="4343400" cy="6324600"/>
          </a:xfrm>
          <a:prstGeom prst="rightArrow">
            <a:avLst>
              <a:gd name="adj1" fmla="val 76506"/>
              <a:gd name="adj2" fmla="val 24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nvPr>
        </p:nvGraphicFramePr>
        <p:xfrm>
          <a:off x="4724400" y="1143000"/>
          <a:ext cx="441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1600200"/>
            <a:ext cx="3505200" cy="4431983"/>
          </a:xfrm>
          <a:prstGeom prst="rect">
            <a:avLst/>
          </a:prstGeom>
          <a:noFill/>
        </p:spPr>
        <p:txBody>
          <a:bodyPr wrap="square" rtlCol="0">
            <a:spAutoFit/>
          </a:bodyPr>
          <a:lstStyle/>
          <a:p>
            <a:pPr algn="ctr"/>
            <a:r>
              <a:rPr lang="en-US" sz="2400" dirty="0" smtClean="0">
                <a:solidFill>
                  <a:schemeClr val="bg1"/>
                </a:solidFill>
              </a:rPr>
              <a:t>High Impact Educational Practices</a:t>
            </a:r>
          </a:p>
          <a:p>
            <a:r>
              <a:rPr lang="en-US" dirty="0" err="1" smtClean="0"/>
              <a:t>Kahikoluamea</a:t>
            </a:r>
            <a:r>
              <a:rPr lang="en-US" dirty="0" smtClean="0"/>
              <a:t> Academic Academies</a:t>
            </a:r>
          </a:p>
          <a:p>
            <a:r>
              <a:rPr lang="en-US" dirty="0" smtClean="0"/>
              <a:t>Satellite Nursing Programs</a:t>
            </a:r>
          </a:p>
          <a:p>
            <a:r>
              <a:rPr lang="en-US" dirty="0" smtClean="0"/>
              <a:t>Sabbaticals</a:t>
            </a:r>
          </a:p>
          <a:p>
            <a:r>
              <a:rPr lang="en-US" dirty="0" smtClean="0"/>
              <a:t>SLO and Course Level Assessment</a:t>
            </a:r>
          </a:p>
          <a:p>
            <a:r>
              <a:rPr lang="en-US" dirty="0" smtClean="0"/>
              <a:t>Accelerating English 22 to 100</a:t>
            </a:r>
          </a:p>
          <a:p>
            <a:r>
              <a:rPr lang="en-US" dirty="0" smtClean="0"/>
              <a:t>Gates Global Skills for Completion</a:t>
            </a:r>
          </a:p>
          <a:p>
            <a:r>
              <a:rPr lang="en-US" dirty="0" smtClean="0"/>
              <a:t>C4Wards</a:t>
            </a:r>
          </a:p>
          <a:p>
            <a:r>
              <a:rPr lang="en-US" dirty="0" smtClean="0"/>
              <a:t>Teaching Equivalencies</a:t>
            </a:r>
          </a:p>
          <a:p>
            <a:r>
              <a:rPr lang="en-US" dirty="0" smtClean="0"/>
              <a:t>Faculty Vanguard Project</a:t>
            </a:r>
          </a:p>
          <a:p>
            <a:r>
              <a:rPr lang="en-US" dirty="0" err="1" smtClean="0"/>
              <a:t>Laulima</a:t>
            </a:r>
            <a:r>
              <a:rPr lang="en-US" dirty="0" smtClean="0"/>
              <a:t> Training Academy</a:t>
            </a:r>
          </a:p>
          <a:p>
            <a:r>
              <a:rPr lang="en-US" dirty="0" smtClean="0"/>
              <a:t>Vanguard</a:t>
            </a:r>
          </a:p>
          <a:p>
            <a:r>
              <a:rPr lang="en-US" dirty="0" smtClean="0"/>
              <a:t>Math Emporium</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4" grpId="0">
        <p:bldAsOne/>
      </p:bldGraphic>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685800" y="1219200"/>
          <a:ext cx="41148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rot="10800000">
            <a:off x="4724400" y="1447800"/>
            <a:ext cx="4343400" cy="3657600"/>
          </a:xfrm>
          <a:prstGeom prst="rightArrow">
            <a:avLst>
              <a:gd name="adj1" fmla="val 76506"/>
              <a:gd name="adj2" fmla="val 24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15000" y="2133600"/>
            <a:ext cx="3048000" cy="2677656"/>
          </a:xfrm>
          <a:prstGeom prst="rect">
            <a:avLst/>
          </a:prstGeom>
          <a:noFill/>
        </p:spPr>
        <p:txBody>
          <a:bodyPr wrap="square" rtlCol="0">
            <a:spAutoFit/>
          </a:bodyPr>
          <a:lstStyle/>
          <a:p>
            <a:r>
              <a:rPr lang="en-US" sz="2400" dirty="0" smtClean="0">
                <a:solidFill>
                  <a:schemeClr val="bg1"/>
                </a:solidFill>
              </a:rPr>
              <a:t>Aligned Partnerships</a:t>
            </a:r>
          </a:p>
          <a:p>
            <a:r>
              <a:rPr lang="en-US" dirty="0" smtClean="0"/>
              <a:t>Hawai‘i Graduation Initiative</a:t>
            </a:r>
          </a:p>
          <a:p>
            <a:r>
              <a:rPr lang="en-US" dirty="0" smtClean="0"/>
              <a:t>Achieving the Dream</a:t>
            </a:r>
          </a:p>
          <a:p>
            <a:r>
              <a:rPr lang="en-US" dirty="0" smtClean="0"/>
              <a:t>Performance Based Budgeting</a:t>
            </a:r>
          </a:p>
          <a:p>
            <a:r>
              <a:rPr lang="en-US" dirty="0" smtClean="0"/>
              <a:t>Program Change Requests</a:t>
            </a:r>
          </a:p>
          <a:p>
            <a:r>
              <a:rPr lang="en-US" dirty="0" smtClean="0"/>
              <a:t>Title III</a:t>
            </a:r>
          </a:p>
          <a:p>
            <a:r>
              <a:rPr lang="en-US" dirty="0" smtClean="0"/>
              <a:t>Perkins Funding</a:t>
            </a:r>
          </a:p>
          <a:p>
            <a:r>
              <a:rPr lang="en-US" dirty="0" smtClean="0"/>
              <a:t>National Science Foundation </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400" y="1219200"/>
            <a:ext cx="4114800" cy="3924225"/>
            <a:chOff x="0" y="148"/>
            <a:chExt cx="4038451" cy="4038451"/>
          </a:xfrm>
        </p:grpSpPr>
        <p:sp>
          <p:nvSpPr>
            <p:cNvPr id="3" name="Oval 2"/>
            <p:cNvSpPr/>
            <p:nvPr/>
          </p:nvSpPr>
          <p:spPr>
            <a:xfrm>
              <a:off x="0" y="148"/>
              <a:ext cx="4038451" cy="4038451"/>
            </a:xfrm>
            <a:prstGeom prst="ellipse">
              <a:avLst/>
            </a:prstGeom>
            <a:ln>
              <a:solidFill>
                <a:schemeClr val="accent1">
                  <a:shade val="50000"/>
                </a:schemeClr>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Oval 4"/>
            <p:cNvSpPr/>
            <p:nvPr/>
          </p:nvSpPr>
          <p:spPr>
            <a:xfrm>
              <a:off x="591418" y="591565"/>
              <a:ext cx="2855615" cy="2855617"/>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solidFill>
                    <a:srgbClr val="FFFF00"/>
                  </a:solidFill>
                </a:rPr>
                <a:t>STUDENT</a:t>
              </a:r>
              <a:r>
                <a:rPr lang="en-US" sz="4200" kern="1200" dirty="0" smtClean="0">
                  <a:solidFill>
                    <a:schemeClr val="bg1"/>
                  </a:solidFill>
                </a:rPr>
                <a:t/>
              </a:r>
              <a:br>
                <a:rPr lang="en-US" sz="4200" kern="1200" dirty="0" smtClean="0">
                  <a:solidFill>
                    <a:schemeClr val="bg1"/>
                  </a:solidFill>
                </a:rPr>
              </a:br>
              <a:r>
                <a:rPr lang="en-US" sz="4200" kern="1200" dirty="0" smtClean="0">
                  <a:solidFill>
                    <a:schemeClr val="bg1"/>
                  </a:solidFill>
                </a:rPr>
                <a:t>Engagement</a:t>
              </a:r>
              <a:br>
                <a:rPr lang="en-US" sz="4200" kern="1200" dirty="0" smtClean="0">
                  <a:solidFill>
                    <a:schemeClr val="bg1"/>
                  </a:solidFill>
                </a:rPr>
              </a:br>
              <a:r>
                <a:rPr lang="en-US" sz="4200" kern="1200" dirty="0" smtClean="0">
                  <a:solidFill>
                    <a:schemeClr val="bg1"/>
                  </a:solidFill>
                </a:rPr>
                <a:t>Learning</a:t>
              </a:r>
              <a:br>
                <a:rPr lang="en-US" sz="4200" kern="1200" dirty="0" smtClean="0">
                  <a:solidFill>
                    <a:schemeClr val="bg1"/>
                  </a:solidFill>
                </a:rPr>
              </a:br>
              <a:r>
                <a:rPr lang="en-US" sz="4200" kern="1200" dirty="0" smtClean="0">
                  <a:solidFill>
                    <a:schemeClr val="bg1"/>
                  </a:solidFill>
                </a:rPr>
                <a:t>Success</a:t>
              </a:r>
              <a:endParaRPr lang="en-US" sz="4200" kern="1200" dirty="0"/>
            </a:p>
          </p:txBody>
        </p:sp>
      </p:grpSp>
      <p:sp>
        <p:nvSpPr>
          <p:cNvPr id="5" name="Right Arrow 4"/>
          <p:cNvSpPr/>
          <p:nvPr/>
        </p:nvSpPr>
        <p:spPr>
          <a:xfrm rot="1496248">
            <a:off x="1143000" y="914400"/>
            <a:ext cx="2057400" cy="15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Planning</a:t>
            </a:r>
            <a:endParaRPr lang="en-US" dirty="0"/>
          </a:p>
        </p:txBody>
      </p:sp>
      <p:sp>
        <p:nvSpPr>
          <p:cNvPr id="6" name="Right Arrow 5"/>
          <p:cNvSpPr/>
          <p:nvPr/>
        </p:nvSpPr>
        <p:spPr>
          <a:xfrm>
            <a:off x="762000" y="2667000"/>
            <a:ext cx="2057400" cy="15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 Impact Educational Practices</a:t>
            </a:r>
            <a:endParaRPr lang="en-US" dirty="0"/>
          </a:p>
        </p:txBody>
      </p:sp>
      <p:sp>
        <p:nvSpPr>
          <p:cNvPr id="7" name="Right Arrow 6"/>
          <p:cNvSpPr/>
          <p:nvPr/>
        </p:nvSpPr>
        <p:spPr>
          <a:xfrm rot="19828199">
            <a:off x="1447800" y="4267200"/>
            <a:ext cx="2057400" cy="15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Aligned Partnerships</a:t>
            </a:r>
            <a:endParaRPr lang="en-US" dirty="0"/>
          </a:p>
        </p:txBody>
      </p:sp>
      <p:sp>
        <p:nvSpPr>
          <p:cNvPr id="8" name="Left Arrow 7"/>
          <p:cNvSpPr/>
          <p:nvPr/>
        </p:nvSpPr>
        <p:spPr>
          <a:xfrm rot="20435993">
            <a:off x="6496154" y="1052102"/>
            <a:ext cx="19812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Budgeting</a:t>
            </a:r>
            <a:endParaRPr lang="en-US" dirty="0"/>
          </a:p>
        </p:txBody>
      </p:sp>
      <p:sp>
        <p:nvSpPr>
          <p:cNvPr id="9" name="Left Arrow 8"/>
          <p:cNvSpPr/>
          <p:nvPr/>
        </p:nvSpPr>
        <p:spPr>
          <a:xfrm>
            <a:off x="6934200" y="2743200"/>
            <a:ext cx="19812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Assessment</a:t>
            </a: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Kapi‘olani Vision - 2008-2015</a:t>
            </a:r>
            <a:endParaRPr lang="en-US" dirty="0"/>
          </a:p>
        </p:txBody>
      </p:sp>
      <p:sp>
        <p:nvSpPr>
          <p:cNvPr id="5" name="Subtitle 4"/>
          <p:cNvSpPr>
            <a:spLocks noGrp="1"/>
          </p:cNvSpPr>
          <p:nvPr>
            <p:ph idx="1"/>
          </p:nvPr>
        </p:nvSpPr>
        <p:spPr/>
        <p:txBody>
          <a:bodyPr>
            <a:normAutofit fontScale="92500" lnSpcReduction="10000"/>
          </a:bodyPr>
          <a:lstStyle/>
          <a:p>
            <a:pPr marL="0" indent="0" algn="l">
              <a:buNone/>
            </a:pPr>
            <a:r>
              <a:rPr lang="en-US" dirty="0" smtClean="0">
                <a:solidFill>
                  <a:schemeClr val="tx1"/>
                </a:solidFill>
              </a:rPr>
              <a:t>Kapi‘olani Community College prepares students for lives of:</a:t>
            </a:r>
          </a:p>
          <a:p>
            <a:pPr algn="l">
              <a:buFont typeface="Wingdings" pitchFamily="2" charset="2"/>
              <a:buChar char="Ø"/>
            </a:pPr>
            <a:r>
              <a:rPr lang="en-US" dirty="0" smtClean="0">
                <a:solidFill>
                  <a:schemeClr val="tx1"/>
                </a:solidFill>
              </a:rPr>
              <a:t>Critical inquiry</a:t>
            </a:r>
          </a:p>
          <a:p>
            <a:pPr algn="l">
              <a:buFont typeface="Wingdings" pitchFamily="2" charset="2"/>
              <a:buChar char="Ø"/>
            </a:pPr>
            <a:r>
              <a:rPr lang="en-US" dirty="0" smtClean="0">
                <a:solidFill>
                  <a:schemeClr val="tx1"/>
                </a:solidFill>
              </a:rPr>
              <a:t>Effective engagement and leadership in careers</a:t>
            </a:r>
          </a:p>
          <a:p>
            <a:pPr algn="l">
              <a:buFont typeface="Wingdings" pitchFamily="2" charset="2"/>
              <a:buChar char="Ø"/>
            </a:pPr>
            <a:r>
              <a:rPr lang="en-US" dirty="0" smtClean="0"/>
              <a:t>Which strengthen the health, wellbeing and vitality of</a:t>
            </a:r>
          </a:p>
          <a:p>
            <a:pPr lvl="1">
              <a:buFont typeface="Arial" pitchFamily="34" charset="0"/>
              <a:buChar char="•"/>
            </a:pPr>
            <a:r>
              <a:rPr lang="en-US" dirty="0" smtClean="0">
                <a:solidFill>
                  <a:schemeClr val="tx1"/>
                </a:solidFill>
              </a:rPr>
              <a:t>The individuals, families and communities that support </a:t>
            </a:r>
            <a:r>
              <a:rPr lang="en-US" b="1" dirty="0" smtClean="0">
                <a:solidFill>
                  <a:schemeClr val="tx1"/>
                </a:solidFill>
              </a:rPr>
              <a:t>all of us</a:t>
            </a:r>
            <a:endParaRPr lang="en-US" dirty="0" smtClean="0">
              <a:solidFill>
                <a:schemeClr val="tx1"/>
              </a:solidFill>
            </a:endParaRPr>
          </a:p>
          <a:p>
            <a:pPr lvl="1">
              <a:buFont typeface="Arial" pitchFamily="34" charset="0"/>
              <a:buChar char="•"/>
            </a:pPr>
            <a:r>
              <a:rPr lang="en-US" dirty="0" smtClean="0"/>
              <a:t>The cultural traditions that shape and guide </a:t>
            </a:r>
            <a:r>
              <a:rPr lang="en-US" b="1" dirty="0" smtClean="0"/>
              <a:t>all of us</a:t>
            </a:r>
            <a:r>
              <a:rPr lang="en-US" dirty="0" smtClean="0"/>
              <a:t> </a:t>
            </a:r>
          </a:p>
          <a:p>
            <a:pPr lvl="1">
              <a:buFont typeface="Arial" pitchFamily="34" charset="0"/>
              <a:buChar char="•"/>
            </a:pPr>
            <a:r>
              <a:rPr lang="en-US" dirty="0" smtClean="0">
                <a:solidFill>
                  <a:schemeClr val="tx1"/>
                </a:solidFill>
              </a:rPr>
              <a:t>The land and sea that sustain </a:t>
            </a:r>
            <a:r>
              <a:rPr lang="en-US" b="1" dirty="0" smtClean="0">
                <a:solidFill>
                  <a:schemeClr val="tx1"/>
                </a:solidFill>
              </a:rPr>
              <a:t>all of us</a:t>
            </a:r>
            <a:endParaRPr lang="en-US" dirty="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Native Hawaiian Educational Attainment</a:t>
            </a:r>
            <a:endParaRPr lang="en-US" dirty="0"/>
          </a:p>
        </p:txBody>
      </p:sp>
      <p:sp>
        <p:nvSpPr>
          <p:cNvPr id="4" name="Subtitle 3"/>
          <p:cNvSpPr>
            <a:spLocks noGrp="1"/>
          </p:cNvSpPr>
          <p:nvPr>
            <p:ph type="subTitle" idx="1"/>
          </p:nvPr>
        </p:nvSpPr>
        <p:spPr/>
        <p:txBody>
          <a:bodyPr/>
          <a:lstStyle/>
          <a:p>
            <a:r>
              <a:rPr lang="en-US" dirty="0" smtClean="0">
                <a:solidFill>
                  <a:schemeClr val="tx1"/>
                </a:solidFill>
              </a:rPr>
              <a:t>Position the College as a leading indigenous-serving higher education institution</a:t>
            </a:r>
            <a:endParaRPr lang="en-US" dirty="0">
              <a:solidFill>
                <a:schemeClr val="tx1"/>
              </a:solidFill>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KCC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CC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KCC Powerpoint</Template>
  <TotalTime>551</TotalTime>
  <Words>1567</Words>
  <Application>Microsoft Office PowerPoint</Application>
  <PresentationFormat>On-screen Show (4:3)</PresentationFormat>
  <Paragraphs>207</Paragraphs>
  <Slides>33</Slides>
  <Notes>11</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KCC Powerpoint</vt:lpstr>
      <vt:lpstr>1_KCC Powerpoint</vt:lpstr>
      <vt:lpstr>Our Roles as Stewards of Collaborative Excellence</vt:lpstr>
      <vt:lpstr>Slide 2</vt:lpstr>
      <vt:lpstr>STUDENT Engagement Learning Success</vt:lpstr>
      <vt:lpstr>Slide 4</vt:lpstr>
      <vt:lpstr>Slide 5</vt:lpstr>
      <vt:lpstr>Slide 6</vt:lpstr>
      <vt:lpstr>Slide 7</vt:lpstr>
      <vt:lpstr>Kapi‘olani Vision - 2008-2015</vt:lpstr>
      <vt:lpstr>Native Hawaiian Educational Attainment</vt:lpstr>
      <vt:lpstr>Increase Hawai‘i’s Educational Capital</vt:lpstr>
      <vt:lpstr>Economic Contribution to the State</vt:lpstr>
      <vt:lpstr>Globally Competitive and Collaborative Workforce</vt:lpstr>
      <vt:lpstr>Resources and Stewardship</vt:lpstr>
      <vt:lpstr>Resources and Stewardship</vt:lpstr>
      <vt:lpstr>Slide 15</vt:lpstr>
      <vt:lpstr>Sustainable Continuous Quality Improvement</vt:lpstr>
      <vt:lpstr>Getting There (Tactical Plans)</vt:lpstr>
      <vt:lpstr>Progress (Program Review)</vt:lpstr>
      <vt:lpstr>Success Depends on           Every One and Everyone</vt:lpstr>
      <vt:lpstr>Supporting Excellence</vt:lpstr>
      <vt:lpstr>Sabbaticals</vt:lpstr>
      <vt:lpstr>Teaching Equivalencies (AKA “Assigned Time”)</vt:lpstr>
      <vt:lpstr>Enhancing Learning through Technology</vt:lpstr>
      <vt:lpstr>Curriculum Central</vt:lpstr>
      <vt:lpstr>Pathway Academies</vt:lpstr>
      <vt:lpstr>C4wards</vt:lpstr>
      <vt:lpstr>Slide 27</vt:lpstr>
      <vt:lpstr>Collaborative Excellence</vt:lpstr>
      <vt:lpstr>Operating Fund Request</vt:lpstr>
      <vt:lpstr> Operating Fund Request</vt:lpstr>
      <vt:lpstr>Facilities Renovations</vt:lpstr>
      <vt:lpstr>Equipment Replacement</vt:lpstr>
      <vt:lpstr>Our Roles as Stewards of Collaborative Excellence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dc:creator>
  <cp:lastModifiedBy>Frank</cp:lastModifiedBy>
  <cp:revision>18</cp:revision>
  <dcterms:created xsi:type="dcterms:W3CDTF">2011-01-05T01:17:29Z</dcterms:created>
  <dcterms:modified xsi:type="dcterms:W3CDTF">2011-01-06T21:36:26Z</dcterms:modified>
</cp:coreProperties>
</file>