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</p:sldMasterIdLst>
  <p:sldIdLst>
    <p:sldId id="256" r:id="rId2"/>
    <p:sldId id="286" r:id="rId3"/>
    <p:sldId id="280" r:id="rId4"/>
    <p:sldId id="281" r:id="rId5"/>
    <p:sldId id="282" r:id="rId6"/>
    <p:sldId id="283" r:id="rId7"/>
    <p:sldId id="284" r:id="rId8"/>
    <p:sldId id="285" r:id="rId9"/>
    <p:sldId id="257" r:id="rId10"/>
    <p:sldId id="258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6" r:id="rId20"/>
    <p:sldId id="268" r:id="rId21"/>
    <p:sldId id="270" r:id="rId22"/>
    <p:sldId id="271" r:id="rId23"/>
    <p:sldId id="272" r:id="rId24"/>
    <p:sldId id="273" r:id="rId25"/>
    <p:sldId id="274" r:id="rId26"/>
    <p:sldId id="275" r:id="rId27"/>
    <p:sldId id="279" r:id="rId28"/>
    <p:sldId id="277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5B8D-5B8A-4477-9D3E-7077133F46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0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EDCF-D1E9-43F3-B39A-115761FB7D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24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CC4-F3B4-413C-89F5-7BE8363E715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866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1CE4D2-B897-46AB-90B1-38008A6D8C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755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CFD091-A4B9-4036-BDB9-BC9D5D450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565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C917AD-6B42-4426-8F0C-3BA0518999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50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33A9D6-EFA3-405C-AB67-BEE931AB4D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273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E9DBE3-0BBA-4823-B438-902BEFCE0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75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6C1B-C87E-4A55-9B39-4EA9B91618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13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E6B2-E022-4115-A469-AFFDCFFAE8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55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DA27-497D-469E-B1FC-D57C39B48DD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95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669D-BB74-4450-A789-B5B684D645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15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3A1F0-E488-45F3-88A5-B2AAEE2B91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5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5636-DAA5-4FFE-AF4C-940BD94A02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2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FD63-1851-4BB4-94D8-F7B2E967D0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19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B6B4-5FC1-4A32-9755-7C0AB61D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45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FBD36-074F-4944-BCE5-A7AD5F0D2A3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19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My Documents\Pat\images\kamsak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041400"/>
            <a:ext cx="6351587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    </a:t>
            </a:r>
            <a:r>
              <a:rPr lang="en-US" altLang="en-US">
                <a:solidFill>
                  <a:srgbClr val="FFFFCC"/>
                </a:solidFill>
              </a:rPr>
              <a:t>Early Modern Japan</a:t>
            </a: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1600 - 1853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Social Divisions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08438" cy="4171950"/>
          </a:xfrm>
        </p:spPr>
        <p:txBody>
          <a:bodyPr/>
          <a:lstStyle/>
          <a:p>
            <a:r>
              <a:rPr lang="en-US" altLang="en-US" sz="2800"/>
              <a:t>1.  Samurai (lit. “those who serve)</a:t>
            </a:r>
          </a:p>
          <a:p>
            <a:r>
              <a:rPr lang="en-US" altLang="en-US" sz="2800"/>
              <a:t>2.  Farmers</a:t>
            </a:r>
          </a:p>
          <a:p>
            <a:r>
              <a:rPr lang="en-US" altLang="en-US" sz="2800"/>
              <a:t>3.  Chonin (Townsfolk)</a:t>
            </a:r>
          </a:p>
          <a:p>
            <a:pPr lvl="1"/>
            <a:r>
              <a:rPr lang="en-US" altLang="en-US" sz="2400"/>
              <a:t>Artisans </a:t>
            </a:r>
          </a:p>
          <a:p>
            <a:pPr lvl="1"/>
            <a:r>
              <a:rPr lang="en-US" altLang="en-US" sz="2400"/>
              <a:t>Merchants</a:t>
            </a:r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892675" y="2235200"/>
          <a:ext cx="3473450" cy="347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lip" r:id="rId4" imgW="3473280" imgH="3472920" progId="MS_ClipArt_Gallery.2">
                  <p:embed/>
                </p:oleObj>
              </mc:Choice>
              <mc:Fallback>
                <p:oleObj name="Clip" r:id="rId4" imgW="3473280" imgH="347292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2235200"/>
                        <a:ext cx="3473450" cy="347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Samurai</a:t>
            </a:r>
            <a:endParaRPr lang="en-US" altLang="en-US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490913" y="2357438"/>
          <a:ext cx="216217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lip" r:id="rId3" imgW="2161905" imgH="2142857" progId="MS_ClipArt_Gallery.2">
                  <p:embed/>
                </p:oleObj>
              </mc:Choice>
              <mc:Fallback>
                <p:oleObj name="Clip" r:id="rId3" imgW="2161905" imgH="2142857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2357438"/>
                        <a:ext cx="2162175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Lifestyle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08438" cy="4171950"/>
          </a:xfrm>
        </p:spPr>
        <p:txBody>
          <a:bodyPr/>
          <a:lstStyle/>
          <a:p>
            <a:r>
              <a:rPr lang="en-US" altLang="en-US" sz="2800"/>
              <a:t>Music</a:t>
            </a:r>
          </a:p>
          <a:p>
            <a:pPr lvl="1"/>
            <a:r>
              <a:rPr lang="en-US" altLang="en-US" sz="2400"/>
              <a:t>Slow, Focused</a:t>
            </a:r>
          </a:p>
          <a:p>
            <a:pPr lvl="1"/>
            <a:r>
              <a:rPr lang="en-US" altLang="en-US" sz="2400"/>
              <a:t>Temple Instruments</a:t>
            </a:r>
          </a:p>
          <a:p>
            <a:r>
              <a:rPr lang="en-US" altLang="en-US" sz="2800"/>
              <a:t>Poetry</a:t>
            </a:r>
          </a:p>
          <a:p>
            <a:pPr lvl="1"/>
            <a:r>
              <a:rPr lang="en-US" altLang="en-US" sz="2400"/>
              <a:t>Waka, Tanka</a:t>
            </a:r>
          </a:p>
          <a:p>
            <a:r>
              <a:rPr lang="en-US" altLang="en-US" sz="2800"/>
              <a:t>Art:</a:t>
            </a:r>
          </a:p>
          <a:p>
            <a:pPr lvl="1"/>
            <a:r>
              <a:rPr lang="en-US" altLang="en-US" sz="2400"/>
              <a:t>Kanno School</a:t>
            </a:r>
          </a:p>
          <a:p>
            <a:r>
              <a:rPr lang="en-US" altLang="en-US" sz="2800"/>
              <a:t>Homes &amp; Armor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114800" y="2438400"/>
          <a:ext cx="4191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Clip" r:id="rId5" imgW="2561905" imgH="1904762" progId="MS_ClipArt_Gallery.2">
                  <p:embed/>
                </p:oleObj>
              </mc:Choice>
              <mc:Fallback>
                <p:oleObj name="Clip" r:id="rId5" imgW="2561905" imgH="1904762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438400"/>
                        <a:ext cx="4191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Samurai Music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08438" cy="4171950"/>
          </a:xfrm>
        </p:spPr>
        <p:txBody>
          <a:bodyPr/>
          <a:lstStyle/>
          <a:p>
            <a:r>
              <a:rPr lang="en-US" altLang="en-US" sz="2800"/>
              <a:t>Slow</a:t>
            </a:r>
          </a:p>
          <a:p>
            <a:r>
              <a:rPr lang="en-US" altLang="en-US" sz="2800"/>
              <a:t>Shakuhachi</a:t>
            </a:r>
          </a:p>
          <a:p>
            <a:r>
              <a:rPr lang="en-US" altLang="en-US" sz="2800"/>
              <a:t>Shamisen</a:t>
            </a:r>
          </a:p>
          <a:p>
            <a:pPr lvl="1"/>
            <a:r>
              <a:rPr lang="en-US" altLang="en-US" sz="2400"/>
              <a:t>Small-size</a:t>
            </a:r>
          </a:p>
          <a:p>
            <a:r>
              <a:rPr lang="en-US" altLang="en-US" sz="2800"/>
              <a:t>Zen Feel</a:t>
            </a:r>
          </a:p>
          <a:p>
            <a:r>
              <a:rPr lang="en-US" altLang="en-US" sz="2800"/>
              <a:t>Koto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200400" y="2286000"/>
          <a:ext cx="4953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Clip" r:id="rId3" imgW="3333333" imgH="1685714" progId="MS_ClipArt_Gallery.2">
                  <p:embed/>
                </p:oleObj>
              </mc:Choice>
              <mc:Fallback>
                <p:oleObj name="Clip" r:id="rId3" imgW="3333333" imgH="1685714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86000"/>
                        <a:ext cx="49530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From </a:t>
            </a:r>
            <a:r>
              <a:rPr lang="en-US" altLang="en-US" i="1"/>
              <a:t>Hidden Behind Leaves</a:t>
            </a: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“The way of the warrior (</a:t>
            </a:r>
            <a:r>
              <a:rPr lang="en-US" altLang="en-US" i="1"/>
              <a:t>bushido)</a:t>
            </a:r>
            <a:r>
              <a:rPr lang="en-US" altLang="en-US"/>
              <a:t> is to find a way to die.  If a choice is given between life and death, the samurai must choose death.  There is no more meaning beyond this. (1716)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Poetry &amp; Literature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08438" cy="4171950"/>
          </a:xfrm>
        </p:spPr>
        <p:txBody>
          <a:bodyPr/>
          <a:lstStyle/>
          <a:p>
            <a:r>
              <a:rPr lang="en-US" altLang="en-US" sz="2800"/>
              <a:t>Noh Drama</a:t>
            </a:r>
          </a:p>
          <a:p>
            <a:r>
              <a:rPr lang="en-US" altLang="en-US" sz="2800"/>
              <a:t>Waka &amp; Tanka Poems</a:t>
            </a:r>
          </a:p>
          <a:p>
            <a:pPr lvl="1"/>
            <a:r>
              <a:rPr lang="en-US" altLang="en-US" sz="2400"/>
              <a:t>Introspective</a:t>
            </a:r>
          </a:p>
          <a:p>
            <a:r>
              <a:rPr lang="en-US" altLang="en-US" sz="2800"/>
              <a:t>Death Poems</a:t>
            </a:r>
          </a:p>
          <a:p>
            <a:r>
              <a:rPr lang="en-US" altLang="en-US" sz="2800"/>
              <a:t>Tale of the Heike</a:t>
            </a:r>
          </a:p>
          <a:p>
            <a:r>
              <a:rPr lang="en-US" altLang="en-US" sz="2800"/>
              <a:t>Haiku</a:t>
            </a:r>
          </a:p>
          <a:p>
            <a:endParaRPr lang="en-US" altLang="en-US" sz="28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089525" y="2260600"/>
            <a:ext cx="308133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BrushScript BT" pitchFamily="66" charset="0"/>
              </a:rPr>
              <a:t>Chrysanthemum</a:t>
            </a:r>
          </a:p>
          <a:p>
            <a:r>
              <a:rPr lang="en-US" altLang="en-US" sz="3200">
                <a:latin typeface="BrushScript BT" pitchFamily="66" charset="0"/>
              </a:rPr>
              <a:t>silence - monk</a:t>
            </a:r>
          </a:p>
          <a:p>
            <a:r>
              <a:rPr lang="en-US" altLang="en-US" sz="3200">
                <a:latin typeface="BrushScript BT" pitchFamily="66" charset="0"/>
              </a:rPr>
              <a:t>sips his morning tea</a:t>
            </a: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Samurai Tanka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There is no leisure in  a life of indolence</a:t>
            </a:r>
          </a:p>
          <a:p>
            <a:r>
              <a:rPr lang="en-US" altLang="en-US" sz="2000"/>
              <a:t>That should be left to the birsds and the bees</a:t>
            </a:r>
          </a:p>
          <a:p>
            <a:r>
              <a:rPr lang="en-US" altLang="en-US" sz="2000"/>
              <a:t>There is seclusion even in a crowd</a:t>
            </a:r>
          </a:p>
          <a:p>
            <a:r>
              <a:rPr lang="en-US" altLang="en-US" sz="2000"/>
              <a:t>Tranquility in the streets of a town</a:t>
            </a:r>
          </a:p>
          <a:p>
            <a:r>
              <a:rPr lang="en-US" altLang="en-US" sz="2000"/>
              <a:t>The mountain clouds are free from worldly attachments</a:t>
            </a:r>
          </a:p>
          <a:p>
            <a:r>
              <a:rPr lang="en-US" altLang="en-US" sz="2000"/>
              <a:t>They come and go of themselves</a:t>
            </a:r>
          </a:p>
          <a:p>
            <a:r>
              <a:rPr lang="en-US" altLang="en-US" sz="2000"/>
              <a:t>How can the place to bury one’s bones</a:t>
            </a:r>
          </a:p>
          <a:p>
            <a:r>
              <a:rPr lang="en-US" altLang="en-US" sz="2000"/>
              <a:t>Be limited to the green mountains?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Samurai Art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08438" cy="4171950"/>
          </a:xfrm>
        </p:spPr>
        <p:txBody>
          <a:bodyPr/>
          <a:lstStyle/>
          <a:p>
            <a:r>
              <a:rPr lang="en-US" altLang="en-US" sz="2800"/>
              <a:t>Symbolic of Power</a:t>
            </a:r>
          </a:p>
          <a:p>
            <a:r>
              <a:rPr lang="en-US" altLang="en-US" sz="2800"/>
              <a:t>Expensive</a:t>
            </a:r>
          </a:p>
          <a:p>
            <a:r>
              <a:rPr lang="en-US" altLang="en-US" sz="2800"/>
              <a:t>Traditional</a:t>
            </a:r>
          </a:p>
          <a:p>
            <a:pPr lvl="1"/>
            <a:r>
              <a:rPr lang="en-US" altLang="en-US" sz="2400"/>
              <a:t>Kanno School</a:t>
            </a: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041900" y="1885950"/>
          <a:ext cx="3175000" cy="41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lip" r:id="rId3" imgW="3190476" imgH="4190476" progId="MS_ClipArt_Gallery.2">
                  <p:embed/>
                </p:oleObj>
              </mc:Choice>
              <mc:Fallback>
                <p:oleObj name="Clip" r:id="rId3" imgW="3190476" imgH="4190476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1885950"/>
                        <a:ext cx="3175000" cy="417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Armor</a:t>
            </a: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1503363" y="1885950"/>
          <a:ext cx="1916112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Clip" r:id="rId3" imgW="2476190" imgH="5390476" progId="MS_ClipArt_Gallery.2">
                  <p:embed/>
                </p:oleObj>
              </mc:Choice>
              <mc:Fallback>
                <p:oleObj name="Clip" r:id="rId3" imgW="2476190" imgH="5390476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1885950"/>
                        <a:ext cx="1916112" cy="417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885950"/>
            <a:ext cx="4008437" cy="4171950"/>
          </a:xfrm>
        </p:spPr>
        <p:txBody>
          <a:bodyPr/>
          <a:lstStyle/>
          <a:p>
            <a:r>
              <a:rPr lang="en-US" altLang="en-US" sz="2800"/>
              <a:t>Practice every day</a:t>
            </a:r>
          </a:p>
          <a:p>
            <a:r>
              <a:rPr lang="en-US" altLang="en-US" sz="2800"/>
              <a:t>Armor reactive</a:t>
            </a:r>
          </a:p>
          <a:p>
            <a:pPr lvl="1"/>
            <a:r>
              <a:rPr lang="en-US" altLang="en-US" sz="2400"/>
              <a:t>Not static</a:t>
            </a:r>
          </a:p>
          <a:p>
            <a:r>
              <a:rPr lang="en-US" altLang="en-US" sz="2800"/>
              <a:t>Weapons</a:t>
            </a:r>
          </a:p>
          <a:p>
            <a:pPr lvl="1"/>
            <a:r>
              <a:rPr lang="en-US" altLang="en-US" sz="2400"/>
              <a:t>Sign of status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Himeji Castle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679575" y="1728788"/>
          <a:ext cx="5783263" cy="345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Clip" r:id="rId3" imgW="5780952" imgH="3400000" progId="MS_ClipArt_Gallery.2">
                  <p:embed/>
                </p:oleObj>
              </mc:Choice>
              <mc:Fallback>
                <p:oleObj name="Clip" r:id="rId3" imgW="5780952" imgH="34000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1728788"/>
                        <a:ext cx="5783263" cy="345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The 47 Ronin (</a:t>
            </a:r>
            <a:r>
              <a:rPr lang="en-US" altLang="en-US" sz="3600" i="1"/>
              <a:t>Chushingura</a:t>
            </a:r>
            <a:r>
              <a:rPr lang="en-US" altLang="en-US" sz="3600"/>
              <a:t>)</a:t>
            </a:r>
            <a:endParaRPr lang="en-US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April, 1702</a:t>
            </a:r>
          </a:p>
          <a:p>
            <a:r>
              <a:rPr lang="en-US" altLang="en-US"/>
              <a:t>Characters</a:t>
            </a:r>
          </a:p>
          <a:p>
            <a:pPr lvl="1"/>
            <a:r>
              <a:rPr lang="en-US" altLang="en-US"/>
              <a:t>Lord Asano - a country samurai</a:t>
            </a:r>
          </a:p>
          <a:p>
            <a:pPr lvl="1"/>
            <a:r>
              <a:rPr lang="en-US" altLang="en-US"/>
              <a:t>Lord Kira - retainer of the Shogun, protocol officer</a:t>
            </a:r>
          </a:p>
          <a:p>
            <a:pPr lvl="1"/>
            <a:r>
              <a:rPr lang="en-US" altLang="en-US"/>
              <a:t>Tokugawa Tsunayoshi - Shogun</a:t>
            </a:r>
          </a:p>
          <a:p>
            <a:pPr lvl="1"/>
            <a:r>
              <a:rPr lang="en-US" altLang="en-US"/>
              <a:t>Oishi Kuranosuke - leader of the 47 Ronin, Samurai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Farmers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712913" y="1643063"/>
          <a:ext cx="5716587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Clip" r:id="rId3" imgW="5714286" imgH="3571429" progId="MS_ClipArt_Gallery.2">
                  <p:embed/>
                </p:oleObj>
              </mc:Choice>
              <mc:Fallback>
                <p:oleObj name="Clip" r:id="rId3" imgW="5714286" imgH="3571429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1643063"/>
                        <a:ext cx="5716587" cy="357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Farmer Music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z="3600" b="1"/>
              <a:t>Folk styles</a:t>
            </a:r>
            <a:endParaRPr lang="en-US" altLang="en-US" sz="3600"/>
          </a:p>
          <a:p>
            <a:pPr lvl="1" algn="ctr"/>
            <a:r>
              <a:rPr lang="en-US" altLang="en-US"/>
              <a:t>Voice only</a:t>
            </a:r>
          </a:p>
          <a:p>
            <a:pPr lvl="1" algn="ctr"/>
            <a:r>
              <a:rPr lang="en-US" altLang="en-US"/>
              <a:t>Shamisen, kokyu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Farmer’s Lives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08438" cy="4171950"/>
          </a:xfrm>
        </p:spPr>
        <p:txBody>
          <a:bodyPr/>
          <a:lstStyle/>
          <a:p>
            <a:r>
              <a:rPr lang="en-US" altLang="en-US" sz="2800"/>
              <a:t>Clothing</a:t>
            </a:r>
          </a:p>
          <a:p>
            <a:r>
              <a:rPr lang="en-US" altLang="en-US" sz="2800"/>
              <a:t>food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505200" y="2209800"/>
            <a:ext cx="47847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1643 - “Concerning farmers’ clothing</a:t>
            </a:r>
          </a:p>
          <a:p>
            <a:r>
              <a:rPr lang="en-US" altLang="en-US"/>
              <a:t>in accordance with the previous</a:t>
            </a:r>
          </a:p>
          <a:p>
            <a:r>
              <a:rPr lang="en-US" altLang="en-US" i="1"/>
              <a:t>bakufu</a:t>
            </a:r>
            <a:r>
              <a:rPr lang="en-US" altLang="en-US"/>
              <a:t> edict, the village headman</a:t>
            </a:r>
          </a:p>
          <a:p>
            <a:r>
              <a:rPr lang="en-US" altLang="en-US"/>
              <a:t>and his family may wear silk,</a:t>
            </a:r>
          </a:p>
          <a:p>
            <a:r>
              <a:rPr lang="en-US" altLang="en-US"/>
              <a:t>pongee, linen, and cotton.  Lower</a:t>
            </a:r>
          </a:p>
          <a:p>
            <a:r>
              <a:rPr lang="en-US" altLang="en-US"/>
              <a:t>village officials may only wear</a:t>
            </a:r>
          </a:p>
          <a:p>
            <a:r>
              <a:rPr lang="en-US" altLang="en-US"/>
              <a:t>linen or cotton. . 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Chonin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712913" y="1585913"/>
          <a:ext cx="5716587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Clip" r:id="rId4" imgW="5714286" imgH="3685714" progId="MS_ClipArt_Gallery.2">
                  <p:embed/>
                </p:oleObj>
              </mc:Choice>
              <mc:Fallback>
                <p:oleObj name="Clip" r:id="rId4" imgW="5714286" imgH="3685714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1585913"/>
                        <a:ext cx="5716587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Chonin Life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08438" cy="4171950"/>
          </a:xfrm>
        </p:spPr>
        <p:txBody>
          <a:bodyPr/>
          <a:lstStyle/>
          <a:p>
            <a:r>
              <a:rPr lang="en-US" altLang="en-US" sz="2800"/>
              <a:t>Lowest Station</a:t>
            </a:r>
          </a:p>
          <a:p>
            <a:r>
              <a:rPr lang="en-US" altLang="en-US" sz="2800"/>
              <a:t>Most money &amp; time</a:t>
            </a:r>
          </a:p>
          <a:p>
            <a:pPr lvl="1"/>
            <a:r>
              <a:rPr lang="en-US" altLang="en-US" sz="2400"/>
              <a:t>Music</a:t>
            </a:r>
          </a:p>
          <a:p>
            <a:pPr lvl="1"/>
            <a:r>
              <a:rPr lang="en-US" altLang="en-US" sz="2400"/>
              <a:t>Art</a:t>
            </a:r>
          </a:p>
          <a:p>
            <a:pPr lvl="1"/>
            <a:r>
              <a:rPr lang="en-US" altLang="en-US" sz="2400"/>
              <a:t>Drama</a:t>
            </a:r>
          </a:p>
          <a:p>
            <a:pPr lvl="1"/>
            <a:r>
              <a:rPr lang="en-US" altLang="en-US" sz="2400"/>
              <a:t>Literature</a:t>
            </a:r>
          </a:p>
          <a:p>
            <a:pPr lvl="1"/>
            <a:r>
              <a:rPr lang="en-US" altLang="en-US" sz="2400"/>
              <a:t>Activities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22800" y="2525713"/>
          <a:ext cx="4013200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Clip" r:id="rId3" imgW="4533333" imgH="3266667" progId="MS_ClipArt_Gallery.2">
                  <p:embed/>
                </p:oleObj>
              </mc:Choice>
              <mc:Fallback>
                <p:oleObj name="Clip" r:id="rId3" imgW="4533333" imgH="3266667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525713"/>
                        <a:ext cx="4013200" cy="289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Chonin Music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Koto, Shamisen, Shakuhachi, Voice</a:t>
            </a:r>
          </a:p>
          <a:p>
            <a:pPr lvl="1"/>
            <a:r>
              <a:rPr lang="en-US" altLang="en-US"/>
              <a:t>Parlors of wealthy</a:t>
            </a:r>
          </a:p>
          <a:p>
            <a:r>
              <a:rPr lang="en-US" altLang="en-US"/>
              <a:t>More energy</a:t>
            </a:r>
          </a:p>
          <a:p>
            <a:r>
              <a:rPr lang="en-US" altLang="en-US"/>
              <a:t>Blend of peasant &amp; samurai forms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Chonin Art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08438" cy="4171950"/>
          </a:xfrm>
        </p:spPr>
        <p:txBody>
          <a:bodyPr/>
          <a:lstStyle/>
          <a:p>
            <a:r>
              <a:rPr lang="en-US" altLang="en-US" sz="2800"/>
              <a:t>Ukiyo-e</a:t>
            </a:r>
          </a:p>
          <a:p>
            <a:pPr lvl="1"/>
            <a:r>
              <a:rPr lang="en-US" altLang="en-US" sz="2400"/>
              <a:t>Centered on pleasure quarters</a:t>
            </a:r>
          </a:p>
          <a:p>
            <a:pPr lvl="1"/>
            <a:r>
              <a:rPr lang="en-US" altLang="en-US" sz="2400"/>
              <a:t>Lively, colorful</a:t>
            </a:r>
          </a:p>
          <a:p>
            <a:pPr lvl="1"/>
            <a:r>
              <a:rPr lang="en-US" altLang="en-US" sz="2400"/>
              <a:t>Encompassed many subjects</a:t>
            </a:r>
          </a:p>
          <a:p>
            <a:pPr lvl="2"/>
            <a:r>
              <a:rPr lang="en-US" altLang="en-US" sz="2000"/>
              <a:t>pleasure</a:t>
            </a:r>
          </a:p>
          <a:p>
            <a:pPr lvl="2"/>
            <a:r>
              <a:rPr lang="en-US" altLang="en-US" sz="2000"/>
              <a:t>business</a:t>
            </a:r>
          </a:p>
          <a:p>
            <a:pPr lvl="2"/>
            <a:r>
              <a:rPr lang="en-US" altLang="en-US" sz="2000"/>
              <a:t>religion</a:t>
            </a:r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4649788" y="1985963"/>
          <a:ext cx="3810000" cy="411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Chart" r:id="rId3" imgW="3810000" imgH="4114800" progId="MSGraph.Chart.8">
                  <p:embed followColorScheme="full"/>
                </p:oleObj>
              </mc:Choice>
              <mc:Fallback>
                <p:oleObj name="Chart" r:id="rId3" imgW="3810000" imgH="41148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1985963"/>
                        <a:ext cx="3810000" cy="411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572000" y="2286000"/>
          <a:ext cx="3963988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Clip" r:id="rId5" imgW="5714286" imgH="3571429" progId="MS_ClipArt_Gallery.2">
                  <p:embed/>
                </p:oleObj>
              </mc:Choice>
              <mc:Fallback>
                <p:oleObj name="Clip" r:id="rId5" imgW="5714286" imgH="3571429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86000"/>
                        <a:ext cx="3963988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Drama:  Kabuki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08438" cy="4171950"/>
          </a:xfrm>
        </p:spPr>
        <p:txBody>
          <a:bodyPr/>
          <a:lstStyle/>
          <a:p>
            <a:r>
              <a:rPr lang="en-US" altLang="en-US" sz="2800"/>
              <a:t>Kabuki</a:t>
            </a:r>
          </a:p>
          <a:p>
            <a:pPr lvl="1"/>
            <a:r>
              <a:rPr lang="en-US" altLang="en-US" sz="2400"/>
              <a:t>Okuni temple dances</a:t>
            </a:r>
          </a:p>
          <a:p>
            <a:pPr lvl="1"/>
            <a:r>
              <a:rPr lang="en-US" altLang="en-US" sz="2400"/>
              <a:t>move to male-only actors</a:t>
            </a:r>
          </a:p>
          <a:p>
            <a:pPr lvl="1"/>
            <a:r>
              <a:rPr lang="en-US" altLang="en-US" sz="2400"/>
              <a:t>atmosphere in the theater</a:t>
            </a:r>
          </a:p>
          <a:p>
            <a:pPr lvl="1"/>
            <a:r>
              <a:rPr lang="en-US" altLang="en-US" sz="2400"/>
              <a:t>fame of actors</a:t>
            </a:r>
          </a:p>
        </p:txBody>
      </p:sp>
      <p:graphicFrame>
        <p:nvGraphicFramePr>
          <p:cNvPr id="2560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22800" y="2693988"/>
          <a:ext cx="4011613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Clip" r:id="rId3" imgW="6609524" imgH="4209524" progId="MS_ClipArt_Gallery.2">
                  <p:embed/>
                </p:oleObj>
              </mc:Choice>
              <mc:Fallback>
                <p:oleObj name="Clip" r:id="rId3" imgW="6609524" imgH="4209524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693988"/>
                        <a:ext cx="4011613" cy="255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Sharaku Print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895600" y="1600200"/>
          <a:ext cx="32766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Clip" r:id="rId3" imgW="3276190" imgH="4990476" progId="MS_ClipArt_Gallery.2">
                  <p:embed/>
                </p:oleObj>
              </mc:Choice>
              <mc:Fallback>
                <p:oleObj name="Clip" r:id="rId3" imgW="3276190" imgH="4990476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00200"/>
                        <a:ext cx="3276600" cy="499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Utamaro Print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124200" y="1752600"/>
          <a:ext cx="3019425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Clip" r:id="rId3" imgW="3019048" imgH="4790476" progId="MS_ClipArt_Gallery.2">
                  <p:embed/>
                </p:oleObj>
              </mc:Choice>
              <mc:Fallback>
                <p:oleObj name="Clip" r:id="rId3" imgW="3019048" imgH="4790476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752600"/>
                        <a:ext cx="3019425" cy="479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Japan In the Middle Ages</a:t>
            </a:r>
          </a:p>
        </p:txBody>
      </p:sp>
      <p:pic>
        <p:nvPicPr>
          <p:cNvPr id="31747" name="Picture 3" descr="C:\My Documents\Pat\images\map07-j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09750"/>
            <a:ext cx="5715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Tokugawa Shogunate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Win at Sekigahara in 1600</a:t>
            </a:r>
          </a:p>
          <a:p>
            <a:r>
              <a:rPr lang="en-US" altLang="en-US"/>
              <a:t>Shogun in 1603</a:t>
            </a:r>
          </a:p>
          <a:p>
            <a:pPr lvl="1"/>
            <a:r>
              <a:rPr lang="en-US" altLang="en-US"/>
              <a:t>Provides legitimacy</a:t>
            </a:r>
          </a:p>
          <a:p>
            <a:pPr lvl="2"/>
            <a:r>
              <a:rPr lang="en-US" altLang="en-US"/>
              <a:t>Emperor’s right-hand man</a:t>
            </a:r>
          </a:p>
          <a:p>
            <a:pPr lvl="2"/>
            <a:r>
              <a:rPr lang="en-US" altLang="en-US"/>
              <a:t>Handles temporal affairs to free emperor to deal with spiritual affairs</a:t>
            </a:r>
          </a:p>
          <a:p>
            <a:r>
              <a:rPr lang="en-US" altLang="en-US"/>
              <a:t>Confucian Moral Economy - Modified</a:t>
            </a:r>
          </a:p>
          <a:p>
            <a:r>
              <a:rPr lang="en-US" altLang="en-US"/>
              <a:t>Centralized Feudalism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Emperor’s Right Hand Man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Emperor has traditionally reigned, but not ruled</a:t>
            </a:r>
          </a:p>
          <a:p>
            <a:pPr lvl="1"/>
            <a:r>
              <a:rPr lang="en-US" altLang="en-US"/>
              <a:t>Divine figure who is too busy with spiritual affairs to deal with running a kingdom.</a:t>
            </a:r>
          </a:p>
          <a:p>
            <a:r>
              <a:rPr lang="en-US" altLang="en-US"/>
              <a:t>In reality, a symbiotic relationship:</a:t>
            </a:r>
          </a:p>
          <a:p>
            <a:pPr lvl="1"/>
            <a:r>
              <a:rPr lang="en-US" altLang="en-US"/>
              <a:t>Emperor gets an allowance</a:t>
            </a:r>
          </a:p>
          <a:p>
            <a:pPr lvl="1"/>
            <a:r>
              <a:rPr lang="en-US" altLang="en-US"/>
              <a:t>Shogun gets legitimacy &amp; right to make laws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Confucian Moral Economy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Warriors</a:t>
            </a:r>
          </a:p>
          <a:p>
            <a:pPr lvl="1"/>
            <a:r>
              <a:rPr lang="en-US" altLang="en-US" sz="2000"/>
              <a:t>Shogun</a:t>
            </a:r>
          </a:p>
          <a:p>
            <a:pPr lvl="1"/>
            <a:r>
              <a:rPr lang="en-US" altLang="en-US" sz="2000"/>
              <a:t>Daimyo</a:t>
            </a:r>
          </a:p>
          <a:p>
            <a:pPr lvl="1"/>
            <a:r>
              <a:rPr lang="en-US" altLang="en-US" sz="2000"/>
              <a:t>Samurai</a:t>
            </a:r>
            <a:endParaRPr lang="en-US" altLang="en-US"/>
          </a:p>
          <a:p>
            <a:r>
              <a:rPr lang="en-US" altLang="en-US"/>
              <a:t>Farmers</a:t>
            </a:r>
          </a:p>
          <a:p>
            <a:r>
              <a:rPr lang="en-US" altLang="en-US"/>
              <a:t>Artisans</a:t>
            </a:r>
          </a:p>
          <a:p>
            <a:endParaRPr lang="en-US" altLang="en-US"/>
          </a:p>
          <a:p>
            <a:r>
              <a:rPr lang="en-US" altLang="en-US"/>
              <a:t>Merchants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Centralized Feudalism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Baku-Han system</a:t>
            </a:r>
          </a:p>
          <a:p>
            <a:pPr lvl="1"/>
            <a:r>
              <a:rPr lang="en-US" altLang="en-US"/>
              <a:t>Bakufu (Shogunate) rules all</a:t>
            </a:r>
          </a:p>
          <a:p>
            <a:pPr lvl="1"/>
            <a:r>
              <a:rPr lang="en-US" altLang="en-US"/>
              <a:t>Han are autonomous domains</a:t>
            </a:r>
          </a:p>
          <a:p>
            <a:pPr lvl="2"/>
            <a:r>
              <a:rPr lang="en-US" altLang="en-US"/>
              <a:t>Subject to Shogunal law in some respects</a:t>
            </a:r>
          </a:p>
          <a:p>
            <a:pPr lvl="3"/>
            <a:r>
              <a:rPr lang="en-US" altLang="en-US"/>
              <a:t>Limit on castles</a:t>
            </a:r>
          </a:p>
          <a:p>
            <a:pPr lvl="3"/>
            <a:r>
              <a:rPr lang="en-US" altLang="en-US"/>
              <a:t>Marriages must be approved by the Shogun</a:t>
            </a:r>
          </a:p>
          <a:p>
            <a:pPr lvl="3"/>
            <a:r>
              <a:rPr lang="en-US" altLang="en-US"/>
              <a:t>Organized in concentric circles around Edo</a:t>
            </a:r>
          </a:p>
          <a:p>
            <a:pPr lvl="3"/>
            <a:r>
              <a:rPr lang="en-US" altLang="en-US"/>
              <a:t>Alternate Attendance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“modern” in Japan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All this suggests a move toward the “modern”</a:t>
            </a:r>
          </a:p>
          <a:p>
            <a:pPr lvl="1"/>
            <a:r>
              <a:rPr lang="en-US" altLang="en-US"/>
              <a:t>Move toward rule of law</a:t>
            </a:r>
          </a:p>
          <a:p>
            <a:pPr lvl="1"/>
            <a:r>
              <a:rPr lang="en-US" altLang="en-US"/>
              <a:t>Move toward a centralized, bureaucratic government, rather than Feudalism	</a:t>
            </a:r>
          </a:p>
          <a:p>
            <a:r>
              <a:rPr lang="en-US" altLang="en-US"/>
              <a:t>Still some premodern elements</a:t>
            </a:r>
          </a:p>
          <a:p>
            <a:pPr lvl="1"/>
            <a:r>
              <a:rPr lang="en-US" altLang="en-US"/>
              <a:t>remains of feudalism</a:t>
            </a:r>
          </a:p>
          <a:p>
            <a:pPr lvl="1"/>
            <a:r>
              <a:rPr lang="en-US" altLang="en-US"/>
              <a:t>Personal loyalty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Edo: 18th Century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905000" y="1714500"/>
          <a:ext cx="5334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lip" r:id="rId3" imgW="5333333" imgH="3428571" progId="MS_ClipArt_Gallery.2">
                  <p:embed/>
                </p:oleObj>
              </mc:Choice>
              <mc:Fallback>
                <p:oleObj name="Clip" r:id="rId3" imgW="5333333" imgH="3428571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714500"/>
                        <a:ext cx="5334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560</Words>
  <Application>Microsoft Office PowerPoint</Application>
  <PresentationFormat>On-screen Show (4:3)</PresentationFormat>
  <Paragraphs>151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Times New Roman</vt:lpstr>
      <vt:lpstr>Arial Black</vt:lpstr>
      <vt:lpstr>Tahoma</vt:lpstr>
      <vt:lpstr>Monotype Sorts</vt:lpstr>
      <vt:lpstr>Arial</vt:lpstr>
      <vt:lpstr>BrushScript BT</vt:lpstr>
      <vt:lpstr>Office Theme</vt:lpstr>
      <vt:lpstr>Microsoft Clip Gallery</vt:lpstr>
      <vt:lpstr>Microsoft Graph 97 Chart</vt:lpstr>
      <vt:lpstr>    Early Modern Japan</vt:lpstr>
      <vt:lpstr>The 47 Ronin (Chushingura)</vt:lpstr>
      <vt:lpstr>Japan In the Middle Ages</vt:lpstr>
      <vt:lpstr>The Tokugawa Shogunate</vt:lpstr>
      <vt:lpstr>Emperor’s Right Hand Man</vt:lpstr>
      <vt:lpstr>Confucian Moral Economy</vt:lpstr>
      <vt:lpstr>Centralized Feudalism</vt:lpstr>
      <vt:lpstr>The “modern” in Japan</vt:lpstr>
      <vt:lpstr>Edo: 18th Century</vt:lpstr>
      <vt:lpstr>Social Divisions</vt:lpstr>
      <vt:lpstr>Samurai</vt:lpstr>
      <vt:lpstr>Lifestyle</vt:lpstr>
      <vt:lpstr>Samurai Music</vt:lpstr>
      <vt:lpstr>From Hidden Behind Leaves</vt:lpstr>
      <vt:lpstr>Poetry &amp; Literature</vt:lpstr>
      <vt:lpstr>Samurai Tanka</vt:lpstr>
      <vt:lpstr>Samurai Art</vt:lpstr>
      <vt:lpstr>Armor</vt:lpstr>
      <vt:lpstr>Himeji Castle</vt:lpstr>
      <vt:lpstr>Farmers</vt:lpstr>
      <vt:lpstr>Farmer Music</vt:lpstr>
      <vt:lpstr>Farmer’s Lives</vt:lpstr>
      <vt:lpstr>Chonin</vt:lpstr>
      <vt:lpstr>Chonin Life</vt:lpstr>
      <vt:lpstr>Chonin Music</vt:lpstr>
      <vt:lpstr>Chonin Art</vt:lpstr>
      <vt:lpstr>Drama:  Kabuki</vt:lpstr>
      <vt:lpstr>Sharaku Print</vt:lpstr>
      <vt:lpstr>Utamaro Print</vt:lpstr>
    </vt:vector>
  </TitlesOfParts>
  <Company>University of Hawaii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Japan:  Edo Culture</dc:title>
  <dc:creator>Honolulu Community College</dc:creator>
  <cp:lastModifiedBy>Patrick Patterson</cp:lastModifiedBy>
  <cp:revision>19</cp:revision>
  <dcterms:created xsi:type="dcterms:W3CDTF">2000-02-04T20:20:20Z</dcterms:created>
  <dcterms:modified xsi:type="dcterms:W3CDTF">2017-06-14T09:23:22Z</dcterms:modified>
</cp:coreProperties>
</file>